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7.xml" ContentType="application/vnd.openxmlformats-officedocument.presentationml.notesSlide+xml"/>
  <Override PartName="/ppt/ink/ink16.xml" ContentType="application/inkml+xml"/>
  <Override PartName="/ppt/ink/ink17.xml" ContentType="application/inkml+xml"/>
  <Override PartName="/ppt/notesSlides/notesSlide8.xml" ContentType="application/vnd.openxmlformats-officedocument.presentationml.notesSlide+xml"/>
  <Override PartName="/ppt/ink/ink18.xml" ContentType="application/inkml+xml"/>
  <Override PartName="/ppt/ink/ink19.xml" ContentType="application/inkml+xml"/>
  <Override PartName="/ppt/notesSlides/notesSlide9.xml" ContentType="application/vnd.openxmlformats-officedocument.presentationml.notesSlide+xml"/>
  <Override PartName="/ppt/ink/ink20.xml" ContentType="application/inkml+xml"/>
  <Override PartName="/ppt/ink/ink21.xml" ContentType="application/inkml+xml"/>
  <Override PartName="/ppt/notesSlides/notesSlide1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11.xml" ContentType="application/vnd.openxmlformats-officedocument.presentationml.notesSlide+xml"/>
  <Override PartName="/ppt/ink/ink25.xml" ContentType="application/inkml+xml"/>
  <Override PartName="/ppt/ink/ink2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7.xml" ContentType="application/inkml+xml"/>
  <Override PartName="/ppt/ink/ink2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Overpas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29:57.364"/>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8:27.721"/>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 0,'4595'85'0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8:29.742"/>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28 0,'5450'-28'0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8:33.470"/>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 0,'5052'57'0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28:35.903"/>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3,'162'-3,"171"7,-222 6,109 6,1148-12,-697-7,78-19,-131 15,-404 8,-181-1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8:38.361"/>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28 0,'4538'-28'0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29:26.060"/>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1312 0,'-12'2,"1"0,0 0,0 1,-1 1,2 0,-1 0,0 1,1 1,0 0,0 0,-12 11,7-7,0 0,-1-1,-26 11,0-5,-2-3,1-1,-2-2,1-2,-1-2,-63-1,-6-7,-174 6,254 1,-1 2,-36 11,38-8,0-1,-45 3,52-9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29:19.343"/>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0,'122'6,"143"24,-80-7,359 8,-190-16,197-5,85 7,50-3,-429-16,1061 2,-1285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29:21.551"/>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33,'133'2,"139"-5,-134-22,441 19,-338 8,776-1,-844 14,-114-7,62-1,1400-8,-1497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29:14.826"/>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1 32,'135'-26,"285"21,-229 8,3717-3,-3884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29:16.951"/>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1 1,'2536'0,"-2508"2,-1 0,1 3,-1 0,29 10,-27-7,1-1,0-1,34 2,520-6,-278-5,-272 5,57 10,26 1,393-10,-268-5,-210 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30:08.901"/>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0 485 0,'4995'0'0,"-5964"-485"0,1938 970 0,-1938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9:09.230"/>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 0,'4481'29'0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29:12.001"/>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1 31,'468'-15,"-113"2,998 10,-696 6,50-3,-663 2,57 10,34 2,454-12,-287-4,-262 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9:00.703"/>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 0,'4853'0'0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9:03.667"/>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 0,'4367'28'0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29:06.129"/>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8:54.144"/>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28 0,'4652'-28'0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8:56.672"/>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 0,'4509'57'0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28:42.302"/>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1 144,'30'-2,"0"-2,0 0,41-13,19-2,30 1,1 5,134 3,679-18,-176 0,235 28,-938 3,56 9,50 3,66-1,12 1,-220-14,-1 1,1 1,0 1,-1 0,24 10,-22-7,0-1,1 0,37 3,-33-8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8:44.885"/>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 0,'4595'57'0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30:14.365"/>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4580 203,'-323'-16,"18"1,280 13,0-1,1-1,0-1,0-1,-37-16,32 12,0 1,0 1,-35-5,-48 6,69 5,0-1,-67-15,42 1,0 2,0 4,-1 2,-75 1,-1003 10,1108 0,-62 11,61-6,-60 1,-55 5,19-1,-353-9,456-2,-1 3,1 1,-52 14,51-11,-1 0,-71 4,-219-13,468 2,423-13,96-25,-581 33,778-3,-495 9,128 21,-473-22,-9 0,0 0,0 0,0 0,0 2,-1-1,15 6,-21-6,1 0,-1 0,0 0,-1 1,1-1,0 1,-1 0,1 0,-1 0,0 0,0 0,0 0,0 0,-1 1,1-1,-1 1,0-1,0 1,0-1,-1 1,1 5,0-2,-1 1,-1-1,1 0,-1 0,0 0,-1 0,1 0,-1 0,-1 0,1 0,-1-1,-1 1,1-1,-1 0,0 0,0 0,-1-1,0 1,0-1,-7 6,0-1,0 0,-1 0,-1-1,1-1,-1 0,-1-1,0 0,-18 5,5-6,0-2,0-1,-1-1,1-2,-44-4,-7 1,-18 3,-42 1,1-5,-195-32,246 24,-1 4,-175 7,110 4,-1156-3,1284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9:31.712"/>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 0,'4566'0'0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9:34.162"/>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 0,'4371'0'0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21T15:29:38.495"/>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4771 209,'-37'13,"14"-4,-261 55,224-52,39-7,0 0,-32 1,-225-7,-48 3,219 12,70-8,-60 2,-45-8,-121 3,201 1,0 2,-75 19,77-10,-2-3,1-2,-2-3,-67-1,-855-10,552 5,414 1,0 1,1 0,-1 1,1 1,0 1,0 1,-29 15,-52 17,55-29,0-2,0-2,-1-2,0-2,1-1,-68-9,100 7,0 0,0 0,1-1,-1-1,1 0,-1-1,1 0,0-1,0 0,1 0,0-1,0-1,0 0,1 0,0-1,0 0,-10-12,5 2,2 0,0 0,1-1,0-1,2 0,0 0,2-1,0 0,1 0,1-1,1 1,1-1,1 0,1 0,1 0,5-39,-5 58,1 0,0 0,0 0,0 0,0 0,0 0,1 0,-1 0,1 1,0-1,0 0,0 1,0 0,0-1,0 1,1 0,-1 0,1 0,0 1,-1-1,1 0,0 1,0 0,0 0,0 0,0 0,0 0,0 1,0-1,5 1,12-2,1 1,0 1,35 4,-17-1,606 0,-352-5,-265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5:51.941"/>
    </inkml:context>
    <inkml:brush xml:id="br0">
      <inkml:brushProperty name="width" value="0.05" units="cm"/>
      <inkml:brushProperty name="height" value="0.05" units="cm"/>
      <inkml:brushProperty name="color" value="#5F5F5F"/>
    </inkml:brush>
  </inkml:definitions>
  <inkml:trace contextRef="#ctx0" brushRef="#br0">5 1 24575,'-5'0'0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5:52.200"/>
    </inkml:context>
    <inkml:brush xml:id="br0">
      <inkml:brushProperty name="width" value="0.05" units="cm"/>
      <inkml:brushProperty name="height" value="0.05" units="cm"/>
      <inkml:brushProperty name="color" value="#5F5F5F"/>
    </inkml:brush>
  </inkml:definitions>
  <inkml:trace contextRef="#ctx0" brushRef="#br0">5 1 24575,'-5'0'0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21T15:28:23.810"/>
    </inkml:context>
    <inkml:brush xml:id="br0">
      <inkml:brushProperty name="width" value="0.3" units="cm"/>
      <inkml:brushProperty name="height" value="0.6" units="cm"/>
      <inkml:brushProperty name="color" value="#292929"/>
      <inkml:brushProperty name="tip" value="rectangle"/>
      <inkml:brushProperty name="rasterOp" value="maskPen"/>
      <inkml:brushProperty name="ignorePressure" value="1"/>
    </inkml:brush>
  </inkml:definitions>
  <inkml:trace contextRef="#ctx0" brushRef="#br0">0 0 0,'4339'0'0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367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customXml" Target="../ink/ink22.xml"/><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2.png"/><Relationship Id="rId11" Type="http://schemas.openxmlformats.org/officeDocument/2006/relationships/customXml" Target="../ink/ink24.xml"/><Relationship Id="rId5" Type="http://schemas.openxmlformats.org/officeDocument/2006/relationships/image" Target="../media/image41.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customXml" Target="../ink/ink23.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customXml" Target="../ink/ink26.xml"/><Relationship Id="rId5" Type="http://schemas.openxmlformats.org/officeDocument/2006/relationships/image" Target="../media/image46.png"/><Relationship Id="rId4" Type="http://schemas.openxmlformats.org/officeDocument/2006/relationships/customXml" Target="../ink/ink25.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customXml" Target="../ink/ink28.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customXml" Target="../ink/ink2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customXml" Target="../ink/ink6.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customXml" Target="../ink/ink5.xml"/><Relationship Id="rId4" Type="http://schemas.openxmlformats.org/officeDocument/2006/relationships/image" Target="../media/image9.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customXml" Target="../ink/ink9.xml"/><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customXml" Target="../ink/ink8.xml"/><Relationship Id="rId11" Type="http://schemas.openxmlformats.org/officeDocument/2006/relationships/customXml" Target="../ink/ink11.xml"/><Relationship Id="rId5" Type="http://schemas.openxmlformats.org/officeDocument/2006/relationships/image" Target="../media/image17.png"/><Relationship Id="rId10" Type="http://schemas.openxmlformats.org/officeDocument/2006/relationships/image" Target="../media/image19.png"/><Relationship Id="rId4" Type="http://schemas.openxmlformats.org/officeDocument/2006/relationships/customXml" Target="../ink/ink7.xml"/><Relationship Id="rId9" Type="http://schemas.openxmlformats.org/officeDocument/2006/relationships/customXml" Target="../ink/ink1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customXml" Target="../ink/ink13.xml"/><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customXml" Target="../ink/ink17.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ustomXml" Target="../ink/ink19.xml"/><Relationship Id="rId5" Type="http://schemas.openxmlformats.org/officeDocument/2006/relationships/image" Target="../media/image34.png"/><Relationship Id="rId4" Type="http://schemas.openxmlformats.org/officeDocument/2006/relationships/customXml" Target="../ink/ink1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customXml" Target="../ink/ink21.xml"/><Relationship Id="rId5" Type="http://schemas.openxmlformats.org/officeDocument/2006/relationships/image" Target="../media/image37.png"/><Relationship Id="rId4" Type="http://schemas.openxmlformats.org/officeDocument/2006/relationships/customXml" Target="../ink/ink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86126"/>
            <a:ext cx="7468553" cy="2112050"/>
          </a:xfrm>
          <a:prstGeom prst="rect">
            <a:avLst/>
          </a:prstGeom>
          <a:noFill/>
          <a:ln/>
        </p:spPr>
        <p:txBody>
          <a:bodyPr wrap="squar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Micron-BERT: Advancing Facial Micro-Expression Recognition</a:t>
            </a:r>
            <a:endParaRPr lang="en-US" sz="4400" dirty="0"/>
          </a:p>
        </p:txBody>
      </p:sp>
      <p:sp>
        <p:nvSpPr>
          <p:cNvPr id="4" name="Text 1"/>
          <p:cNvSpPr/>
          <p:nvPr/>
        </p:nvSpPr>
        <p:spPr>
          <a:xfrm>
            <a:off x="837724" y="3857149"/>
            <a:ext cx="7468553" cy="2298144"/>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Micron-BERT (µ-BERT) is a deep learning model designed to recognize subtle facial micro-expressions, those involuntary flickers lasting just 0.25 to 0.5 seconds, often missed by the human eye. By leveraging a BERT-based architecture, µ-BERT captures minute facial changes across video frames, significantly enhancing micro-expression recognition.</a:t>
            </a:r>
            <a:endParaRPr lang="en-US" sz="1850" dirty="0"/>
          </a:p>
        </p:txBody>
      </p:sp>
      <p:sp>
        <p:nvSpPr>
          <p:cNvPr id="5" name="Shape 2"/>
          <p:cNvSpPr/>
          <p:nvPr/>
        </p:nvSpPr>
        <p:spPr>
          <a:xfrm>
            <a:off x="837724" y="6442353"/>
            <a:ext cx="382905" cy="382905"/>
          </a:xfrm>
          <a:prstGeom prst="roundRect">
            <a:avLst>
              <a:gd name="adj" fmla="val 23878209"/>
            </a:avLst>
          </a:prstGeom>
          <a:noFill/>
          <a:ln w="7620">
            <a:solidFill>
              <a:srgbClr val="FFFFFF"/>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845344" y="6449973"/>
            <a:ext cx="367665" cy="367665"/>
          </a:xfrm>
          <a:prstGeom prst="rect">
            <a:avLst/>
          </a:prstGeom>
        </p:spPr>
      </p:pic>
      <p:sp>
        <p:nvSpPr>
          <p:cNvPr id="7" name="Text 3"/>
          <p:cNvSpPr/>
          <p:nvPr/>
        </p:nvSpPr>
        <p:spPr>
          <a:xfrm>
            <a:off x="1340287" y="6424493"/>
            <a:ext cx="2829282" cy="418862"/>
          </a:xfrm>
          <a:prstGeom prst="rect">
            <a:avLst/>
          </a:prstGeom>
          <a:noFill/>
          <a:ln/>
        </p:spPr>
        <p:txBody>
          <a:bodyPr wrap="none" lIns="0" tIns="0" rIns="0" bIns="0" rtlCol="0" anchor="t"/>
          <a:lstStyle/>
          <a:p>
            <a:pPr marL="0" indent="0" algn="l">
              <a:lnSpc>
                <a:spcPts val="3250"/>
              </a:lnSpc>
              <a:buNone/>
            </a:pPr>
            <a:r>
              <a:rPr lang="en-US" sz="2350" b="1" dirty="0">
                <a:solidFill>
                  <a:srgbClr val="E5E0DF"/>
                </a:solidFill>
                <a:latin typeface="Overpass Bold" pitchFamily="34" charset="0"/>
                <a:ea typeface="Overpass Bold" pitchFamily="34" charset="-122"/>
                <a:cs typeface="Overpass Bold" pitchFamily="34" charset="-120"/>
              </a:rPr>
              <a:t>by Prince Kushwaha</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840944"/>
            <a:ext cx="4505920" cy="563285"/>
          </a:xfrm>
          <a:prstGeom prst="rect">
            <a:avLst/>
          </a:prstGeom>
          <a:noFill/>
          <a:ln/>
        </p:spPr>
        <p:txBody>
          <a:bodyPr wrap="none" lIns="0" tIns="0" rIns="0" bIns="0" rtlCol="0" anchor="t"/>
          <a:lstStyle/>
          <a:p>
            <a:pPr marL="0" indent="0" algn="l">
              <a:lnSpc>
                <a:spcPts val="4400"/>
              </a:lnSpc>
              <a:buNone/>
            </a:pPr>
            <a:r>
              <a:rPr lang="en-US" sz="3500" b="1" kern="0" spc="-106" dirty="0">
                <a:solidFill>
                  <a:srgbClr val="FFFFFF"/>
                </a:solidFill>
                <a:latin typeface="Overpass Bold" pitchFamily="34" charset="0"/>
                <a:ea typeface="Overpass Bold" pitchFamily="34" charset="-122"/>
                <a:cs typeface="Overpass Bold" pitchFamily="34" charset="-120"/>
              </a:rPr>
              <a:t>Result</a:t>
            </a:r>
            <a:endParaRPr lang="en-US" sz="3500" dirty="0"/>
          </a:p>
        </p:txBody>
      </p:sp>
      <p:pic>
        <p:nvPicPr>
          <p:cNvPr id="3" name="Image 0" descr="preencoded.png"/>
          <p:cNvPicPr>
            <a:picLocks noChangeAspect="1"/>
          </p:cNvPicPr>
          <p:nvPr/>
        </p:nvPicPr>
        <p:blipFill>
          <a:blip r:embed="rId3"/>
          <a:stretch>
            <a:fillRect/>
          </a:stretch>
        </p:blipFill>
        <p:spPr>
          <a:xfrm>
            <a:off x="837724" y="2942630"/>
            <a:ext cx="3072884" cy="2550557"/>
          </a:xfrm>
          <a:prstGeom prst="rect">
            <a:avLst/>
          </a:prstGeom>
        </p:spPr>
      </p:pic>
      <p:sp>
        <p:nvSpPr>
          <p:cNvPr id="4" name="Text 1"/>
          <p:cNvSpPr/>
          <p:nvPr/>
        </p:nvSpPr>
        <p:spPr>
          <a:xfrm>
            <a:off x="837724" y="5762387"/>
            <a:ext cx="3072884"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MER on the CASME3 dataset</a:t>
            </a:r>
            <a:endParaRPr lang="en-US" sz="1850" dirty="0"/>
          </a:p>
        </p:txBody>
      </p:sp>
      <p:pic>
        <p:nvPicPr>
          <p:cNvPr id="5" name="Image 1" descr="preencoded.png"/>
          <p:cNvPicPr>
            <a:picLocks noChangeAspect="1"/>
          </p:cNvPicPr>
          <p:nvPr/>
        </p:nvPicPr>
        <p:blipFill>
          <a:blip r:embed="rId4"/>
          <a:stretch>
            <a:fillRect/>
          </a:stretch>
        </p:blipFill>
        <p:spPr>
          <a:xfrm>
            <a:off x="4502110" y="2942630"/>
            <a:ext cx="2710101" cy="2578418"/>
          </a:xfrm>
          <a:prstGeom prst="rect">
            <a:avLst/>
          </a:prstGeom>
        </p:spPr>
      </p:pic>
      <p:sp>
        <p:nvSpPr>
          <p:cNvPr id="6" name="Text 2"/>
          <p:cNvSpPr/>
          <p:nvPr/>
        </p:nvSpPr>
        <p:spPr>
          <a:xfrm>
            <a:off x="4502110" y="5790247"/>
            <a:ext cx="2710101"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MER on CASMEII dataset</a:t>
            </a:r>
            <a:endParaRPr lang="en-US" sz="1850" dirty="0"/>
          </a:p>
        </p:txBody>
      </p:sp>
      <p:pic>
        <p:nvPicPr>
          <p:cNvPr id="7" name="Image 2" descr="preencoded.png"/>
          <p:cNvPicPr>
            <a:picLocks noChangeAspect="1"/>
          </p:cNvPicPr>
          <p:nvPr/>
        </p:nvPicPr>
        <p:blipFill>
          <a:blip r:embed="rId5"/>
          <a:stretch>
            <a:fillRect/>
          </a:stretch>
        </p:blipFill>
        <p:spPr>
          <a:xfrm>
            <a:off x="7803713" y="2942630"/>
            <a:ext cx="2710101" cy="1785461"/>
          </a:xfrm>
          <a:prstGeom prst="rect">
            <a:avLst/>
          </a:prstGeom>
        </p:spPr>
      </p:pic>
      <p:sp>
        <p:nvSpPr>
          <p:cNvPr id="8" name="Text 3"/>
          <p:cNvSpPr/>
          <p:nvPr/>
        </p:nvSpPr>
        <p:spPr>
          <a:xfrm>
            <a:off x="7803713" y="4997291"/>
            <a:ext cx="2710101"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MER on SAMM dataset</a:t>
            </a:r>
            <a:endParaRPr lang="en-US" sz="1850" dirty="0"/>
          </a:p>
        </p:txBody>
      </p:sp>
      <p:pic>
        <p:nvPicPr>
          <p:cNvPr id="9" name="Image 3" descr="preencoded.png"/>
          <p:cNvPicPr>
            <a:picLocks noChangeAspect="1"/>
          </p:cNvPicPr>
          <p:nvPr/>
        </p:nvPicPr>
        <p:blipFill>
          <a:blip r:embed="rId6"/>
          <a:stretch>
            <a:fillRect/>
          </a:stretch>
        </p:blipFill>
        <p:spPr>
          <a:xfrm>
            <a:off x="11105317" y="2942630"/>
            <a:ext cx="2710101" cy="1806654"/>
          </a:xfrm>
          <a:prstGeom prst="rect">
            <a:avLst/>
          </a:prstGeom>
        </p:spPr>
      </p:pic>
      <p:sp>
        <p:nvSpPr>
          <p:cNvPr id="10" name="Text 4"/>
          <p:cNvSpPr/>
          <p:nvPr/>
        </p:nvSpPr>
        <p:spPr>
          <a:xfrm>
            <a:off x="11105317" y="5018484"/>
            <a:ext cx="2710101"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MER on SMIC dataset</a:t>
            </a:r>
            <a:endParaRPr lang="en-US" sz="1850" dirty="0"/>
          </a:p>
        </p:txBody>
      </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7E0BAE1F-9281-9EAE-11E1-83A6CA8867C0}"/>
                  </a:ext>
                </a:extLst>
              </p14:cNvPr>
              <p14:cNvContentPartPr/>
              <p14:nvPr/>
            </p14:nvContentPartPr>
            <p14:xfrm>
              <a:off x="12791188" y="7890476"/>
              <a:ext cx="1747440" cy="720"/>
            </p14:xfrm>
          </p:contentPart>
        </mc:Choice>
        <mc:Fallback>
          <p:pic>
            <p:nvPicPr>
              <p:cNvPr id="12" name="Ink 11">
                <a:extLst>
                  <a:ext uri="{FF2B5EF4-FFF2-40B4-BE49-F238E27FC236}">
                    <a16:creationId xmlns:a16="http://schemas.microsoft.com/office/drawing/2014/main" id="{7E0BAE1F-9281-9EAE-11E1-83A6CA8867C0}"/>
                  </a:ext>
                </a:extLst>
              </p:cNvPr>
              <p:cNvPicPr/>
              <p:nvPr/>
            </p:nvPicPr>
            <p:blipFill>
              <a:blip r:embed="rId8"/>
              <a:stretch>
                <a:fillRect/>
              </a:stretch>
            </p:blipFill>
            <p:spPr>
              <a:xfrm>
                <a:off x="12737188" y="7674476"/>
                <a:ext cx="185508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D1102BB5-C116-F93E-78EB-7CEF3F38061A}"/>
                  </a:ext>
                </a:extLst>
              </p14:cNvPr>
              <p14:cNvContentPartPr/>
              <p14:nvPr/>
            </p14:nvContentPartPr>
            <p14:xfrm>
              <a:off x="12863188" y="8024036"/>
              <a:ext cx="1572480" cy="10440"/>
            </p14:xfrm>
          </p:contentPart>
        </mc:Choice>
        <mc:Fallback>
          <p:pic>
            <p:nvPicPr>
              <p:cNvPr id="14" name="Ink 13">
                <a:extLst>
                  <a:ext uri="{FF2B5EF4-FFF2-40B4-BE49-F238E27FC236}">
                    <a16:creationId xmlns:a16="http://schemas.microsoft.com/office/drawing/2014/main" id="{D1102BB5-C116-F93E-78EB-7CEF3F38061A}"/>
                  </a:ext>
                </a:extLst>
              </p:cNvPr>
              <p:cNvPicPr/>
              <p:nvPr/>
            </p:nvPicPr>
            <p:blipFill>
              <a:blip r:embed="rId10"/>
              <a:stretch>
                <a:fillRect/>
              </a:stretch>
            </p:blipFill>
            <p:spPr>
              <a:xfrm>
                <a:off x="12809188" y="7916036"/>
                <a:ext cx="16801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91A1F829-B8DA-03BD-36A3-89857B60575B}"/>
                  </a:ext>
                </a:extLst>
              </p14:cNvPr>
              <p14:cNvContentPartPr/>
              <p14:nvPr/>
            </p14:nvContentPartPr>
            <p14:xfrm>
              <a:off x="14496508" y="7993104"/>
              <a:ext cx="360" cy="360"/>
            </p14:xfrm>
          </p:contentPart>
        </mc:Choice>
        <mc:Fallback>
          <p:pic>
            <p:nvPicPr>
              <p:cNvPr id="15" name="Ink 14">
                <a:extLst>
                  <a:ext uri="{FF2B5EF4-FFF2-40B4-BE49-F238E27FC236}">
                    <a16:creationId xmlns:a16="http://schemas.microsoft.com/office/drawing/2014/main" id="{91A1F829-B8DA-03BD-36A3-89857B60575B}"/>
                  </a:ext>
                </a:extLst>
              </p:cNvPr>
              <p:cNvPicPr/>
              <p:nvPr/>
            </p:nvPicPr>
            <p:blipFill>
              <a:blip r:embed="rId12"/>
              <a:stretch>
                <a:fillRect/>
              </a:stretch>
            </p:blipFill>
            <p:spPr>
              <a:xfrm>
                <a:off x="14442868" y="7885104"/>
                <a:ext cx="108000" cy="21600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12113" y="559475"/>
            <a:ext cx="2872502" cy="359092"/>
          </a:xfrm>
          <a:prstGeom prst="rect">
            <a:avLst/>
          </a:prstGeom>
          <a:noFill/>
          <a:ln/>
        </p:spPr>
        <p:txBody>
          <a:bodyPr wrap="none" lIns="0" tIns="0" rIns="0" bIns="0" rtlCol="0" anchor="t"/>
          <a:lstStyle/>
          <a:p>
            <a:pPr marL="0" indent="0" algn="l">
              <a:lnSpc>
                <a:spcPts val="2800"/>
              </a:lnSpc>
              <a:buNone/>
            </a:pPr>
            <a:r>
              <a:rPr lang="en-US" sz="2250" b="1" kern="0" spc="-68" dirty="0">
                <a:solidFill>
                  <a:srgbClr val="FFFFFF"/>
                </a:solidFill>
                <a:latin typeface="Overpass Bold" pitchFamily="34" charset="0"/>
                <a:ea typeface="Overpass Bold" pitchFamily="34" charset="-122"/>
                <a:cs typeface="Overpass Bold" pitchFamily="34" charset="-120"/>
              </a:rPr>
              <a:t>Ablation studies</a:t>
            </a:r>
            <a:endParaRPr lang="en-US" sz="2250" dirty="0"/>
          </a:p>
        </p:txBody>
      </p:sp>
      <p:pic>
        <p:nvPicPr>
          <p:cNvPr id="3" name="Image 0" descr="preencoded.png"/>
          <p:cNvPicPr>
            <a:picLocks noChangeAspect="1"/>
          </p:cNvPicPr>
          <p:nvPr/>
        </p:nvPicPr>
        <p:blipFill>
          <a:blip r:embed="rId3"/>
          <a:stretch>
            <a:fillRect/>
          </a:stretch>
        </p:blipFill>
        <p:spPr>
          <a:xfrm>
            <a:off x="712113" y="1325404"/>
            <a:ext cx="13206174" cy="6417112"/>
          </a:xfrm>
          <a:prstGeom prst="rect">
            <a:avLst/>
          </a:prstGeom>
        </p:spPr>
      </p:pic>
      <p:sp>
        <p:nvSpPr>
          <p:cNvPr id="4" name="Text 1"/>
          <p:cNvSpPr/>
          <p:nvPr/>
        </p:nvSpPr>
        <p:spPr>
          <a:xfrm>
            <a:off x="712113" y="7971353"/>
            <a:ext cx="13206174" cy="325517"/>
          </a:xfrm>
          <a:prstGeom prst="rect">
            <a:avLst/>
          </a:prstGeom>
          <a:noFill/>
          <a:ln/>
        </p:spPr>
        <p:txBody>
          <a:bodyPr wrap="none" lIns="0" tIns="0" rIns="0" bIns="0" rtlCol="0" anchor="t"/>
          <a:lstStyle/>
          <a:p>
            <a:pPr marL="0" indent="0" algn="l">
              <a:lnSpc>
                <a:spcPts val="2550"/>
              </a:lnSpc>
              <a:buNone/>
            </a:pPr>
            <a:r>
              <a:rPr lang="en-US" sz="1600" dirty="0">
                <a:solidFill>
                  <a:srgbClr val="E5E0DF"/>
                </a:solidFill>
                <a:latin typeface="Overpass" pitchFamily="34" charset="0"/>
                <a:ea typeface="Overpass" pitchFamily="34" charset="-122"/>
                <a:cs typeface="Overpass" pitchFamily="34" charset="-120"/>
              </a:rPr>
              <a:t>MER performance on CASME3 by different self supervised methods and various settings of µ-BERT</a:t>
            </a:r>
            <a:endParaRPr lang="en-US" sz="1600" dirty="0"/>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9FFDBFBD-DB4F-7C5E-B0F5-8A0E0A1055C3}"/>
                  </a:ext>
                </a:extLst>
              </p14:cNvPr>
              <p14:cNvContentPartPr/>
              <p14:nvPr/>
            </p14:nvContentPartPr>
            <p14:xfrm>
              <a:off x="12873268" y="7869984"/>
              <a:ext cx="1675080" cy="10440"/>
            </p14:xfrm>
          </p:contentPart>
        </mc:Choice>
        <mc:Fallback>
          <p:pic>
            <p:nvPicPr>
              <p:cNvPr id="6" name="Ink 5">
                <a:extLst>
                  <a:ext uri="{FF2B5EF4-FFF2-40B4-BE49-F238E27FC236}">
                    <a16:creationId xmlns:a16="http://schemas.microsoft.com/office/drawing/2014/main" id="{9FFDBFBD-DB4F-7C5E-B0F5-8A0E0A1055C3}"/>
                  </a:ext>
                </a:extLst>
              </p:cNvPr>
              <p:cNvPicPr/>
              <p:nvPr/>
            </p:nvPicPr>
            <p:blipFill>
              <a:blip r:embed="rId5"/>
              <a:stretch>
                <a:fillRect/>
              </a:stretch>
            </p:blipFill>
            <p:spPr>
              <a:xfrm>
                <a:off x="12819268" y="7761984"/>
                <a:ext cx="178272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ED45730C-6E3F-D3ED-9DB6-121106A1EF7C}"/>
                  </a:ext>
                </a:extLst>
              </p14:cNvPr>
              <p14:cNvContentPartPr/>
              <p14:nvPr/>
            </p14:nvContentPartPr>
            <p14:xfrm>
              <a:off x="12842668" y="8024064"/>
              <a:ext cx="1623600" cy="20880"/>
            </p14:xfrm>
          </p:contentPart>
        </mc:Choice>
        <mc:Fallback>
          <p:pic>
            <p:nvPicPr>
              <p:cNvPr id="8" name="Ink 7">
                <a:extLst>
                  <a:ext uri="{FF2B5EF4-FFF2-40B4-BE49-F238E27FC236}">
                    <a16:creationId xmlns:a16="http://schemas.microsoft.com/office/drawing/2014/main" id="{ED45730C-6E3F-D3ED-9DB6-121106A1EF7C}"/>
                  </a:ext>
                </a:extLst>
              </p:cNvPr>
              <p:cNvPicPr/>
              <p:nvPr/>
            </p:nvPicPr>
            <p:blipFill>
              <a:blip r:embed="rId7"/>
              <a:stretch>
                <a:fillRect/>
              </a:stretch>
            </p:blipFill>
            <p:spPr>
              <a:xfrm>
                <a:off x="12788668" y="7916064"/>
                <a:ext cx="1731240" cy="23652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981"/>
          </a:xfrm>
          <a:prstGeom prst="rect">
            <a:avLst/>
          </a:prstGeom>
        </p:spPr>
      </p:pic>
      <p:sp>
        <p:nvSpPr>
          <p:cNvPr id="3" name="Text 0"/>
          <p:cNvSpPr/>
          <p:nvPr/>
        </p:nvSpPr>
        <p:spPr>
          <a:xfrm>
            <a:off x="738426" y="580192"/>
            <a:ext cx="7667149" cy="1241108"/>
          </a:xfrm>
          <a:prstGeom prst="rect">
            <a:avLst/>
          </a:prstGeom>
          <a:noFill/>
          <a:ln/>
        </p:spPr>
        <p:txBody>
          <a:bodyPr wrap="square" lIns="0" tIns="0" rIns="0" bIns="0" rtlCol="0" anchor="t"/>
          <a:lstStyle/>
          <a:p>
            <a:pPr marL="0" indent="0" algn="l">
              <a:lnSpc>
                <a:spcPts val="4850"/>
              </a:lnSpc>
              <a:buNone/>
            </a:pPr>
            <a:r>
              <a:rPr lang="en-US" sz="3900" b="1" kern="0" spc="-117" dirty="0">
                <a:solidFill>
                  <a:srgbClr val="FFFFFF"/>
                </a:solidFill>
                <a:latin typeface="Overpass Bold" pitchFamily="34" charset="0"/>
                <a:ea typeface="Overpass Bold" pitchFamily="34" charset="-122"/>
                <a:cs typeface="Overpass Bold" pitchFamily="34" charset="-120"/>
              </a:rPr>
              <a:t>µ-BERT: Conclusions and Discussions</a:t>
            </a:r>
            <a:endParaRPr lang="en-US" sz="3900" dirty="0"/>
          </a:p>
        </p:txBody>
      </p:sp>
      <p:pic>
        <p:nvPicPr>
          <p:cNvPr id="4" name="Image 1" descr="preencoded.png"/>
          <p:cNvPicPr>
            <a:picLocks noChangeAspect="1"/>
          </p:cNvPicPr>
          <p:nvPr/>
        </p:nvPicPr>
        <p:blipFill>
          <a:blip r:embed="rId4"/>
          <a:stretch>
            <a:fillRect/>
          </a:stretch>
        </p:blipFill>
        <p:spPr>
          <a:xfrm>
            <a:off x="738426" y="2174677"/>
            <a:ext cx="527447" cy="527447"/>
          </a:xfrm>
          <a:prstGeom prst="rect">
            <a:avLst/>
          </a:prstGeom>
        </p:spPr>
      </p:pic>
      <p:sp>
        <p:nvSpPr>
          <p:cNvPr id="5" name="Text 1"/>
          <p:cNvSpPr/>
          <p:nvPr/>
        </p:nvSpPr>
        <p:spPr>
          <a:xfrm>
            <a:off x="1476851" y="2137767"/>
            <a:ext cx="3500318" cy="310277"/>
          </a:xfrm>
          <a:prstGeom prst="rect">
            <a:avLst/>
          </a:prstGeom>
          <a:noFill/>
          <a:ln/>
        </p:spPr>
        <p:txBody>
          <a:bodyPr wrap="none" lIns="0" tIns="0" rIns="0" bIns="0" rtlCol="0" anchor="t"/>
          <a:lstStyle/>
          <a:p>
            <a:pPr marL="0" indent="0" algn="l">
              <a:lnSpc>
                <a:spcPts val="2400"/>
              </a:lnSpc>
              <a:buNone/>
            </a:pPr>
            <a:r>
              <a:rPr lang="en-US" sz="1950" b="1" kern="0" spc="-59" dirty="0">
                <a:solidFill>
                  <a:srgbClr val="E5E0DF"/>
                </a:solidFill>
                <a:latin typeface="Overpass Bold" pitchFamily="34" charset="0"/>
                <a:ea typeface="Overpass Bold" pitchFamily="34" charset="-122"/>
                <a:cs typeface="Overpass Bold" pitchFamily="34" charset="-120"/>
              </a:rPr>
              <a:t>Diagonal Micro-Attention (DMA)</a:t>
            </a:r>
            <a:endParaRPr lang="en-US" sz="1950" dirty="0"/>
          </a:p>
        </p:txBody>
      </p:sp>
      <p:sp>
        <p:nvSpPr>
          <p:cNvPr id="6" name="Text 2"/>
          <p:cNvSpPr/>
          <p:nvPr/>
        </p:nvSpPr>
        <p:spPr>
          <a:xfrm>
            <a:off x="1476851" y="2574608"/>
            <a:ext cx="6928723"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Novel approach to learn micro-movements across frames.</a:t>
            </a:r>
            <a:endParaRPr lang="en-US" sz="1650" dirty="0"/>
          </a:p>
        </p:txBody>
      </p:sp>
      <p:pic>
        <p:nvPicPr>
          <p:cNvPr id="7" name="Image 2" descr="preencoded.png"/>
          <p:cNvPicPr>
            <a:picLocks noChangeAspect="1"/>
          </p:cNvPicPr>
          <p:nvPr/>
        </p:nvPicPr>
        <p:blipFill>
          <a:blip r:embed="rId5"/>
          <a:stretch>
            <a:fillRect/>
          </a:stretch>
        </p:blipFill>
        <p:spPr>
          <a:xfrm>
            <a:off x="738426" y="3581995"/>
            <a:ext cx="527447" cy="527447"/>
          </a:xfrm>
          <a:prstGeom prst="rect">
            <a:avLst/>
          </a:prstGeom>
        </p:spPr>
      </p:pic>
      <p:sp>
        <p:nvSpPr>
          <p:cNvPr id="8" name="Text 3"/>
          <p:cNvSpPr/>
          <p:nvPr/>
        </p:nvSpPr>
        <p:spPr>
          <a:xfrm>
            <a:off x="1476851" y="3545086"/>
            <a:ext cx="3275409" cy="310277"/>
          </a:xfrm>
          <a:prstGeom prst="rect">
            <a:avLst/>
          </a:prstGeom>
          <a:noFill/>
          <a:ln/>
        </p:spPr>
        <p:txBody>
          <a:bodyPr wrap="none" lIns="0" tIns="0" rIns="0" bIns="0" rtlCol="0" anchor="t"/>
          <a:lstStyle/>
          <a:p>
            <a:pPr marL="0" indent="0" algn="l">
              <a:lnSpc>
                <a:spcPts val="2400"/>
              </a:lnSpc>
              <a:buNone/>
            </a:pPr>
            <a:r>
              <a:rPr lang="en-US" sz="1950" b="1" kern="0" spc="-59" dirty="0">
                <a:solidFill>
                  <a:srgbClr val="E5E0DF"/>
                </a:solidFill>
                <a:latin typeface="Overpass Bold" pitchFamily="34" charset="0"/>
                <a:ea typeface="Overpass Bold" pitchFamily="34" charset="-122"/>
                <a:cs typeface="Overpass Bold" pitchFamily="34" charset="-120"/>
              </a:rPr>
              <a:t>Patch of Interest (POI) module</a:t>
            </a:r>
            <a:endParaRPr lang="en-US" sz="1950" dirty="0"/>
          </a:p>
        </p:txBody>
      </p:sp>
      <p:sp>
        <p:nvSpPr>
          <p:cNvPr id="9" name="Text 4"/>
          <p:cNvSpPr/>
          <p:nvPr/>
        </p:nvSpPr>
        <p:spPr>
          <a:xfrm>
            <a:off x="1476851" y="3981926"/>
            <a:ext cx="6928723"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Guides the network to focus on salient facial regions.</a:t>
            </a:r>
            <a:endParaRPr lang="en-US" sz="1650" dirty="0"/>
          </a:p>
        </p:txBody>
      </p:sp>
      <p:pic>
        <p:nvPicPr>
          <p:cNvPr id="10" name="Image 3" descr="preencoded.png"/>
          <p:cNvPicPr>
            <a:picLocks noChangeAspect="1"/>
          </p:cNvPicPr>
          <p:nvPr/>
        </p:nvPicPr>
        <p:blipFill>
          <a:blip r:embed="rId6"/>
          <a:stretch>
            <a:fillRect/>
          </a:stretch>
        </p:blipFill>
        <p:spPr>
          <a:xfrm>
            <a:off x="738426" y="4989314"/>
            <a:ext cx="527447" cy="527447"/>
          </a:xfrm>
          <a:prstGeom prst="rect">
            <a:avLst/>
          </a:prstGeom>
        </p:spPr>
      </p:pic>
      <p:sp>
        <p:nvSpPr>
          <p:cNvPr id="11" name="Text 5"/>
          <p:cNvSpPr/>
          <p:nvPr/>
        </p:nvSpPr>
        <p:spPr>
          <a:xfrm>
            <a:off x="1476851" y="4952405"/>
            <a:ext cx="3267789" cy="310277"/>
          </a:xfrm>
          <a:prstGeom prst="rect">
            <a:avLst/>
          </a:prstGeom>
          <a:noFill/>
          <a:ln/>
        </p:spPr>
        <p:txBody>
          <a:bodyPr wrap="none" lIns="0" tIns="0" rIns="0" bIns="0" rtlCol="0" anchor="t"/>
          <a:lstStyle/>
          <a:p>
            <a:pPr marL="0" indent="0" algn="l">
              <a:lnSpc>
                <a:spcPts val="2400"/>
              </a:lnSpc>
              <a:buNone/>
            </a:pPr>
            <a:r>
              <a:rPr lang="en-US" sz="1950" b="1" kern="0" spc="-59" dirty="0">
                <a:solidFill>
                  <a:srgbClr val="E5E0DF"/>
                </a:solidFill>
                <a:latin typeface="Overpass Bold" pitchFamily="34" charset="0"/>
                <a:ea typeface="Overpass Bold" pitchFamily="34" charset="-122"/>
                <a:cs typeface="Overpass Bold" pitchFamily="34" charset="-120"/>
              </a:rPr>
              <a:t>State-of-the-Art Performance</a:t>
            </a:r>
            <a:endParaRPr lang="en-US" sz="1950" dirty="0"/>
          </a:p>
        </p:txBody>
      </p:sp>
      <p:sp>
        <p:nvSpPr>
          <p:cNvPr id="12" name="Text 6"/>
          <p:cNvSpPr/>
          <p:nvPr/>
        </p:nvSpPr>
        <p:spPr>
          <a:xfrm>
            <a:off x="1476851" y="5389245"/>
            <a:ext cx="6928723" cy="337542"/>
          </a:xfrm>
          <a:prstGeom prst="rect">
            <a:avLst/>
          </a:prstGeom>
          <a:noFill/>
          <a:ln/>
        </p:spPr>
        <p:txBody>
          <a:bodyPr wrap="non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Achieved on four benchmark datasets.</a:t>
            </a:r>
            <a:endParaRPr lang="en-US" sz="1650" dirty="0"/>
          </a:p>
        </p:txBody>
      </p:sp>
      <p:sp>
        <p:nvSpPr>
          <p:cNvPr id="13" name="Text 7"/>
          <p:cNvSpPr/>
          <p:nvPr/>
        </p:nvSpPr>
        <p:spPr>
          <a:xfrm>
            <a:off x="738426" y="5964079"/>
            <a:ext cx="7667149" cy="1687711"/>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Overpass" pitchFamily="34" charset="0"/>
                <a:ea typeface="Overpass" pitchFamily="34" charset="-122"/>
                <a:cs typeface="Overpass" pitchFamily="34" charset="-120"/>
              </a:rPr>
              <a:t>µ-BERT introduces a novel Diagonal Micro-Attention (DMA) to learn micro-movements across frames and a Patch of Interest (POI) module to focus on salient facial regions. Empowered by this design, µ-BERT achieves state-of-the-art performance on micro-expression recognition tasks in four benchmark datasets.</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1397198"/>
            <a:ext cx="6909435"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Limitations and Future Work</a:t>
            </a:r>
            <a:endParaRPr lang="en-US" sz="4400" dirty="0"/>
          </a:p>
        </p:txBody>
      </p:sp>
      <p:sp>
        <p:nvSpPr>
          <p:cNvPr id="3" name="Shape 1"/>
          <p:cNvSpPr/>
          <p:nvPr/>
        </p:nvSpPr>
        <p:spPr>
          <a:xfrm>
            <a:off x="837724" y="2579965"/>
            <a:ext cx="3238738" cy="1357193"/>
          </a:xfrm>
          <a:prstGeom prst="roundRect">
            <a:avLst>
              <a:gd name="adj" fmla="val 7408"/>
            </a:avLst>
          </a:prstGeom>
          <a:solidFill>
            <a:srgbClr val="7E023C"/>
          </a:solidFill>
          <a:ln w="7620">
            <a:solidFill>
              <a:srgbClr val="971B55"/>
            </a:solidFill>
            <a:prstDash val="solid"/>
          </a:ln>
        </p:spPr>
        <p:txBody>
          <a:bodyPr/>
          <a:lstStyle/>
          <a:p>
            <a:endParaRPr lang="en-IN"/>
          </a:p>
        </p:txBody>
      </p:sp>
      <p:pic>
        <p:nvPicPr>
          <p:cNvPr id="4" name="Image 0" descr="preencoded.png"/>
          <p:cNvPicPr>
            <a:picLocks noChangeAspect="1"/>
          </p:cNvPicPr>
          <p:nvPr/>
        </p:nvPicPr>
        <p:blipFill>
          <a:blip r:embed="rId3"/>
          <a:stretch>
            <a:fillRect/>
          </a:stretch>
        </p:blipFill>
        <p:spPr>
          <a:xfrm>
            <a:off x="2288738" y="3048119"/>
            <a:ext cx="336590" cy="420767"/>
          </a:xfrm>
          <a:prstGeom prst="rect">
            <a:avLst/>
          </a:prstGeom>
        </p:spPr>
      </p:pic>
      <p:sp>
        <p:nvSpPr>
          <p:cNvPr id="5" name="Text 2"/>
          <p:cNvSpPr/>
          <p:nvPr/>
        </p:nvSpPr>
        <p:spPr>
          <a:xfrm>
            <a:off x="4315778" y="2819281"/>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Lighting Sensitivity</a:t>
            </a:r>
            <a:endParaRPr lang="en-US" sz="2200" dirty="0"/>
          </a:p>
        </p:txBody>
      </p:sp>
      <p:sp>
        <p:nvSpPr>
          <p:cNvPr id="6" name="Text 3"/>
          <p:cNvSpPr/>
          <p:nvPr/>
        </p:nvSpPr>
        <p:spPr>
          <a:xfrm>
            <a:off x="4315778" y="3314819"/>
            <a:ext cx="9092327" cy="383024"/>
          </a:xfrm>
          <a:prstGeom prst="rect">
            <a:avLst/>
          </a:prstGeom>
          <a:noFill/>
          <a:ln/>
        </p:spPr>
        <p:txBody>
          <a:bodyPr wrap="non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Noisy factors from lighting conditions might be included as micro-difference features.</a:t>
            </a:r>
            <a:endParaRPr lang="en-US" sz="1850" dirty="0"/>
          </a:p>
        </p:txBody>
      </p:sp>
      <p:sp>
        <p:nvSpPr>
          <p:cNvPr id="7" name="Shape 4"/>
          <p:cNvSpPr/>
          <p:nvPr/>
        </p:nvSpPr>
        <p:spPr>
          <a:xfrm>
            <a:off x="4196120" y="3921919"/>
            <a:ext cx="9476899" cy="15240"/>
          </a:xfrm>
          <a:prstGeom prst="roundRect">
            <a:avLst>
              <a:gd name="adj" fmla="val 659712"/>
            </a:avLst>
          </a:prstGeom>
          <a:solidFill>
            <a:srgbClr val="971B55"/>
          </a:solidFill>
          <a:ln/>
        </p:spPr>
        <p:txBody>
          <a:bodyPr/>
          <a:lstStyle/>
          <a:p>
            <a:endParaRPr lang="en-IN"/>
          </a:p>
        </p:txBody>
      </p:sp>
      <p:sp>
        <p:nvSpPr>
          <p:cNvPr id="8" name="Shape 5"/>
          <p:cNvSpPr/>
          <p:nvPr/>
        </p:nvSpPr>
        <p:spPr>
          <a:xfrm>
            <a:off x="837724" y="4056817"/>
            <a:ext cx="6477476" cy="1740218"/>
          </a:xfrm>
          <a:prstGeom prst="roundRect">
            <a:avLst>
              <a:gd name="adj" fmla="val 5777"/>
            </a:avLst>
          </a:prstGeom>
          <a:solidFill>
            <a:srgbClr val="7E023C"/>
          </a:solidFill>
          <a:ln w="7620">
            <a:solidFill>
              <a:srgbClr val="971B55"/>
            </a:solidFill>
            <a:prstDash val="solid"/>
          </a:ln>
        </p:spPr>
        <p:txBody>
          <a:bodyPr/>
          <a:lstStyle/>
          <a:p>
            <a:endParaRPr lang="en-IN"/>
          </a:p>
        </p:txBody>
      </p:sp>
      <p:pic>
        <p:nvPicPr>
          <p:cNvPr id="9" name="Image 1" descr="preencoded.png"/>
          <p:cNvPicPr>
            <a:picLocks noChangeAspect="1"/>
          </p:cNvPicPr>
          <p:nvPr/>
        </p:nvPicPr>
        <p:blipFill>
          <a:blip r:embed="rId4"/>
          <a:stretch>
            <a:fillRect/>
          </a:stretch>
        </p:blipFill>
        <p:spPr>
          <a:xfrm>
            <a:off x="3908107" y="4716542"/>
            <a:ext cx="336590" cy="420767"/>
          </a:xfrm>
          <a:prstGeom prst="rect">
            <a:avLst/>
          </a:prstGeom>
        </p:spPr>
      </p:pic>
      <p:sp>
        <p:nvSpPr>
          <p:cNvPr id="10" name="Text 6"/>
          <p:cNvSpPr/>
          <p:nvPr/>
        </p:nvSpPr>
        <p:spPr>
          <a:xfrm>
            <a:off x="7554516" y="4296132"/>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Overpass Bold" pitchFamily="34" charset="0"/>
                <a:ea typeface="Overpass Bold" pitchFamily="34" charset="-122"/>
                <a:cs typeface="Overpass Bold" pitchFamily="34" charset="-120"/>
              </a:rPr>
              <a:t>Future Work</a:t>
            </a:r>
            <a:endParaRPr lang="en-US" sz="2200" dirty="0"/>
          </a:p>
        </p:txBody>
      </p:sp>
      <p:sp>
        <p:nvSpPr>
          <p:cNvPr id="11" name="Text 7"/>
          <p:cNvSpPr/>
          <p:nvPr/>
        </p:nvSpPr>
        <p:spPr>
          <a:xfrm>
            <a:off x="7554516" y="4791670"/>
            <a:ext cx="5998845"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Robustness under different lighting conditions will be explored.</a:t>
            </a:r>
            <a:endParaRPr lang="en-US" sz="1850" dirty="0"/>
          </a:p>
        </p:txBody>
      </p:sp>
      <p:sp>
        <p:nvSpPr>
          <p:cNvPr id="12" name="Text 8"/>
          <p:cNvSpPr/>
          <p:nvPr/>
        </p:nvSpPr>
        <p:spPr>
          <a:xfrm>
            <a:off x="837724" y="6066234"/>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The POI module's efficiency in removing background noise is sensitive to lighting and illumination. Future work will focus on improving robustness under different lighting conditions to address this limitation.</a:t>
            </a:r>
            <a:endParaRPr lang="en-US" sz="1850" dirty="0"/>
          </a:p>
        </p:txBody>
      </p:sp>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185F30CF-5537-ECF2-8B55-76EF91A3E69C}"/>
                  </a:ext>
                </a:extLst>
              </p14:cNvPr>
              <p14:cNvContentPartPr/>
              <p14:nvPr/>
            </p14:nvContentPartPr>
            <p14:xfrm>
              <a:off x="12863188" y="7849076"/>
              <a:ext cx="1621800" cy="51840"/>
            </p14:xfrm>
          </p:contentPart>
        </mc:Choice>
        <mc:Fallback>
          <p:pic>
            <p:nvPicPr>
              <p:cNvPr id="13" name="Ink 12">
                <a:extLst>
                  <a:ext uri="{FF2B5EF4-FFF2-40B4-BE49-F238E27FC236}">
                    <a16:creationId xmlns:a16="http://schemas.microsoft.com/office/drawing/2014/main" id="{185F30CF-5537-ECF2-8B55-76EF91A3E69C}"/>
                  </a:ext>
                </a:extLst>
              </p:cNvPr>
              <p:cNvPicPr/>
              <p:nvPr/>
            </p:nvPicPr>
            <p:blipFill>
              <a:blip r:embed="rId6"/>
              <a:stretch>
                <a:fillRect/>
              </a:stretch>
            </p:blipFill>
            <p:spPr>
              <a:xfrm>
                <a:off x="12809548" y="7741436"/>
                <a:ext cx="1729440" cy="267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99BC3285-5C31-81AF-2582-817F3293534E}"/>
                  </a:ext>
                </a:extLst>
              </p14:cNvPr>
              <p14:cNvContentPartPr/>
              <p14:nvPr/>
            </p14:nvContentPartPr>
            <p14:xfrm>
              <a:off x="12832228" y="8003516"/>
              <a:ext cx="1654560" cy="20880"/>
            </p14:xfrm>
          </p:contentPart>
        </mc:Choice>
        <mc:Fallback>
          <p:pic>
            <p:nvPicPr>
              <p:cNvPr id="15" name="Ink 14">
                <a:extLst>
                  <a:ext uri="{FF2B5EF4-FFF2-40B4-BE49-F238E27FC236}">
                    <a16:creationId xmlns:a16="http://schemas.microsoft.com/office/drawing/2014/main" id="{99BC3285-5C31-81AF-2582-817F3293534E}"/>
                  </a:ext>
                </a:extLst>
              </p:cNvPr>
              <p:cNvPicPr/>
              <p:nvPr/>
            </p:nvPicPr>
            <p:blipFill>
              <a:blip r:embed="rId8"/>
              <a:stretch>
                <a:fillRect/>
              </a:stretch>
            </p:blipFill>
            <p:spPr>
              <a:xfrm>
                <a:off x="12778228" y="7895516"/>
                <a:ext cx="1762200" cy="2365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776651"/>
            <a:ext cx="12393216"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Understanding Facial Expressions: Macro vs. Micro</a:t>
            </a:r>
            <a:endParaRPr lang="en-US" sz="4400" dirty="0"/>
          </a:p>
        </p:txBody>
      </p:sp>
      <p:sp>
        <p:nvSpPr>
          <p:cNvPr id="3" name="Text 1"/>
          <p:cNvSpPr/>
          <p:nvPr/>
        </p:nvSpPr>
        <p:spPr>
          <a:xfrm>
            <a:off x="837724" y="3078956"/>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Macro-Expressions</a:t>
            </a:r>
            <a:endParaRPr lang="en-US" sz="2200" dirty="0"/>
          </a:p>
        </p:txBody>
      </p:sp>
      <p:sp>
        <p:nvSpPr>
          <p:cNvPr id="4" name="Text 2"/>
          <p:cNvSpPr/>
          <p:nvPr/>
        </p:nvSpPr>
        <p:spPr>
          <a:xfrm>
            <a:off x="837724" y="3670221"/>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Large, easily recognizable facial movements lasting 0.5 to 4 seconds. These are the expressions we consciously display and interpret in daily interactions.</a:t>
            </a:r>
            <a:endParaRPr lang="en-US" sz="1850" dirty="0"/>
          </a:p>
        </p:txBody>
      </p:sp>
      <p:sp>
        <p:nvSpPr>
          <p:cNvPr id="5" name="Text 3"/>
          <p:cNvSpPr/>
          <p:nvPr/>
        </p:nvSpPr>
        <p:spPr>
          <a:xfrm>
            <a:off x="7614761" y="3078956"/>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Micro-Expressions</a:t>
            </a:r>
            <a:endParaRPr lang="en-US" sz="2200" dirty="0"/>
          </a:p>
        </p:txBody>
      </p:sp>
      <p:sp>
        <p:nvSpPr>
          <p:cNvPr id="6" name="Text 4"/>
          <p:cNvSpPr/>
          <p:nvPr/>
        </p:nvSpPr>
        <p:spPr>
          <a:xfrm>
            <a:off x="7614761" y="3670221"/>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Tiny, involuntary facial movements lasting 5 milliseconds to 0.5 seconds. They are difficult to detect and often reveal concealed emotions.</a:t>
            </a:r>
            <a:endParaRPr lang="en-US" sz="1850" dirty="0"/>
          </a:p>
        </p:txBody>
      </p:sp>
      <p:sp>
        <p:nvSpPr>
          <p:cNvPr id="7" name="Text 5"/>
          <p:cNvSpPr/>
          <p:nvPr/>
        </p:nvSpPr>
        <p:spPr>
          <a:xfrm>
            <a:off x="837724" y="5303877"/>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Facial expressions are classified into macro-expressions and micro-expressions. Macro-expressions are large movements lasting 0.5 to 4 seconds that are easily recognizable. Micro-expressions are tiny, involuntary facial movements lasting 5 milliseconds to 0.5 seconds, which are difficult to detect.</a:t>
            </a:r>
            <a:endParaRPr lang="en-US" sz="1850" dirty="0"/>
          </a:p>
        </p:txBody>
      </p:sp>
      <mc:AlternateContent xmlns:mc="http://schemas.openxmlformats.org/markup-compatibility/2006">
        <mc:Choice xmlns:p14="http://schemas.microsoft.com/office/powerpoint/2010/main" Requires="p14">
          <p:contentPart p14:bwMode="auto" r:id="rId3">
            <p14:nvContentPartPr>
              <p14:cNvPr id="28" name="Ink 27">
                <a:extLst>
                  <a:ext uri="{FF2B5EF4-FFF2-40B4-BE49-F238E27FC236}">
                    <a16:creationId xmlns:a16="http://schemas.microsoft.com/office/drawing/2014/main" id="{BB1B8982-BD25-12D3-765C-5639650B2327}"/>
                  </a:ext>
                </a:extLst>
              </p14:cNvPr>
              <p14:cNvContentPartPr/>
              <p14:nvPr/>
            </p14:nvContentPartPr>
            <p14:xfrm>
              <a:off x="14465908" y="7212264"/>
              <a:ext cx="360" cy="360"/>
            </p14:xfrm>
          </p:contentPart>
        </mc:Choice>
        <mc:Fallback>
          <p:pic>
            <p:nvPicPr>
              <p:cNvPr id="28" name="Ink 27">
                <a:extLst>
                  <a:ext uri="{FF2B5EF4-FFF2-40B4-BE49-F238E27FC236}">
                    <a16:creationId xmlns:a16="http://schemas.microsoft.com/office/drawing/2014/main" id="{BB1B8982-BD25-12D3-765C-5639650B2327}"/>
                  </a:ext>
                </a:extLst>
              </p:cNvPr>
              <p:cNvPicPr/>
              <p:nvPr/>
            </p:nvPicPr>
            <p:blipFill>
              <a:blip r:embed="rId4"/>
              <a:stretch>
                <a:fillRect/>
              </a:stretch>
            </p:blipFill>
            <p:spPr>
              <a:xfrm>
                <a:off x="14411908" y="7104264"/>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1" name="Ink 30">
                <a:extLst>
                  <a:ext uri="{FF2B5EF4-FFF2-40B4-BE49-F238E27FC236}">
                    <a16:creationId xmlns:a16="http://schemas.microsoft.com/office/drawing/2014/main" id="{35468A57-B0F1-7EC4-BE5D-D6B729DB785B}"/>
                  </a:ext>
                </a:extLst>
              </p14:cNvPr>
              <p14:cNvContentPartPr/>
              <p14:nvPr/>
            </p14:nvContentPartPr>
            <p14:xfrm>
              <a:off x="12657628" y="7715904"/>
              <a:ext cx="1798560" cy="349560"/>
            </p14:xfrm>
          </p:contentPart>
        </mc:Choice>
        <mc:Fallback>
          <p:pic>
            <p:nvPicPr>
              <p:cNvPr id="31" name="Ink 30">
                <a:extLst>
                  <a:ext uri="{FF2B5EF4-FFF2-40B4-BE49-F238E27FC236}">
                    <a16:creationId xmlns:a16="http://schemas.microsoft.com/office/drawing/2014/main" id="{35468A57-B0F1-7EC4-BE5D-D6B729DB785B}"/>
                  </a:ext>
                </a:extLst>
              </p:cNvPr>
              <p:cNvPicPr/>
              <p:nvPr/>
            </p:nvPicPr>
            <p:blipFill>
              <a:blip r:embed="rId6"/>
              <a:stretch>
                <a:fillRect/>
              </a:stretch>
            </p:blipFill>
            <p:spPr>
              <a:xfrm>
                <a:off x="12603628" y="7607904"/>
                <a:ext cx="190620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2" name="Ink 31">
                <a:extLst>
                  <a:ext uri="{FF2B5EF4-FFF2-40B4-BE49-F238E27FC236}">
                    <a16:creationId xmlns:a16="http://schemas.microsoft.com/office/drawing/2014/main" id="{68677717-0A93-6BC5-55D9-6F8ED57136FB}"/>
                  </a:ext>
                </a:extLst>
              </p14:cNvPr>
              <p14:cNvContentPartPr/>
              <p14:nvPr/>
            </p14:nvContentPartPr>
            <p14:xfrm>
              <a:off x="12868588" y="7951344"/>
              <a:ext cx="1648800" cy="147600"/>
            </p14:xfrm>
          </p:contentPart>
        </mc:Choice>
        <mc:Fallback>
          <p:pic>
            <p:nvPicPr>
              <p:cNvPr id="32" name="Ink 31">
                <a:extLst>
                  <a:ext uri="{FF2B5EF4-FFF2-40B4-BE49-F238E27FC236}">
                    <a16:creationId xmlns:a16="http://schemas.microsoft.com/office/drawing/2014/main" id="{68677717-0A93-6BC5-55D9-6F8ED57136FB}"/>
                  </a:ext>
                </a:extLst>
              </p:cNvPr>
              <p:cNvPicPr/>
              <p:nvPr/>
            </p:nvPicPr>
            <p:blipFill>
              <a:blip r:embed="rId8"/>
              <a:stretch>
                <a:fillRect/>
              </a:stretch>
            </p:blipFill>
            <p:spPr>
              <a:xfrm>
                <a:off x="12814948" y="7843344"/>
                <a:ext cx="1756440" cy="3632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2675" y="686991"/>
            <a:ext cx="7791450" cy="1136571"/>
          </a:xfrm>
          <a:prstGeom prst="rect">
            <a:avLst/>
          </a:prstGeom>
          <a:noFill/>
          <a:ln/>
        </p:spPr>
        <p:txBody>
          <a:bodyPr wrap="square" lIns="0" tIns="0" rIns="0" bIns="0" rtlCol="0" anchor="t"/>
          <a:lstStyle/>
          <a:p>
            <a:pPr marL="0" indent="0" algn="l">
              <a:lnSpc>
                <a:spcPts val="4450"/>
              </a:lnSpc>
              <a:buNone/>
            </a:pPr>
            <a:r>
              <a:rPr lang="en-US" sz="3550" b="1" kern="0" spc="-107" dirty="0">
                <a:solidFill>
                  <a:srgbClr val="FFFFFF"/>
                </a:solidFill>
                <a:latin typeface="Overpass Bold" pitchFamily="34" charset="0"/>
                <a:ea typeface="Overpass Bold" pitchFamily="34" charset="-122"/>
                <a:cs typeface="Overpass Bold" pitchFamily="34" charset="-120"/>
              </a:rPr>
              <a:t>Challenges in Recognizing Micro-Expressions</a:t>
            </a:r>
            <a:endParaRPr lang="en-US" sz="3550" dirty="0"/>
          </a:p>
        </p:txBody>
      </p:sp>
      <p:sp>
        <p:nvSpPr>
          <p:cNvPr id="4" name="Shape 1"/>
          <p:cNvSpPr/>
          <p:nvPr/>
        </p:nvSpPr>
        <p:spPr>
          <a:xfrm>
            <a:off x="6162675" y="2330648"/>
            <a:ext cx="434697" cy="434697"/>
          </a:xfrm>
          <a:prstGeom prst="roundRect">
            <a:avLst>
              <a:gd name="adj" fmla="val 18669"/>
            </a:avLst>
          </a:prstGeom>
          <a:solidFill>
            <a:srgbClr val="7E023C"/>
          </a:solidFill>
          <a:ln w="7620">
            <a:solidFill>
              <a:srgbClr val="971B55"/>
            </a:solidFill>
            <a:prstDash val="solid"/>
          </a:ln>
        </p:spPr>
        <p:txBody>
          <a:bodyPr/>
          <a:lstStyle/>
          <a:p>
            <a:endParaRPr lang="en-IN"/>
          </a:p>
        </p:txBody>
      </p:sp>
      <p:pic>
        <p:nvPicPr>
          <p:cNvPr id="5" name="Image 1" descr="preencoded.png"/>
          <p:cNvPicPr>
            <a:picLocks noChangeAspect="1"/>
          </p:cNvPicPr>
          <p:nvPr/>
        </p:nvPicPr>
        <p:blipFill>
          <a:blip r:embed="rId4"/>
          <a:stretch>
            <a:fillRect/>
          </a:stretch>
        </p:blipFill>
        <p:spPr>
          <a:xfrm>
            <a:off x="6243578" y="2377500"/>
            <a:ext cx="272772" cy="340876"/>
          </a:xfrm>
          <a:prstGeom prst="rect">
            <a:avLst/>
          </a:prstGeom>
        </p:spPr>
      </p:pic>
      <p:sp>
        <p:nvSpPr>
          <p:cNvPr id="6" name="Text 2"/>
          <p:cNvSpPr/>
          <p:nvPr/>
        </p:nvSpPr>
        <p:spPr>
          <a:xfrm>
            <a:off x="6790492" y="2330648"/>
            <a:ext cx="2273141"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E5E0DF"/>
                </a:solidFill>
                <a:latin typeface="Overpass Bold" pitchFamily="34" charset="0"/>
                <a:ea typeface="Overpass Bold" pitchFamily="34" charset="-122"/>
                <a:cs typeface="Overpass Bold" pitchFamily="34" charset="-120"/>
              </a:rPr>
              <a:t>Low Intensity</a:t>
            </a:r>
            <a:endParaRPr lang="en-US" sz="1750" dirty="0"/>
          </a:p>
        </p:txBody>
      </p:sp>
      <p:sp>
        <p:nvSpPr>
          <p:cNvPr id="7" name="Text 3"/>
          <p:cNvSpPr/>
          <p:nvPr/>
        </p:nvSpPr>
        <p:spPr>
          <a:xfrm>
            <a:off x="6790492" y="2730579"/>
            <a:ext cx="7163633" cy="309086"/>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The movements are very subtle and hard to see.</a:t>
            </a:r>
            <a:endParaRPr lang="en-US" sz="1500" dirty="0"/>
          </a:p>
        </p:txBody>
      </p:sp>
      <p:sp>
        <p:nvSpPr>
          <p:cNvPr id="8" name="Shape 4"/>
          <p:cNvSpPr/>
          <p:nvPr/>
        </p:nvSpPr>
        <p:spPr>
          <a:xfrm>
            <a:off x="6162675" y="3450074"/>
            <a:ext cx="434697" cy="434697"/>
          </a:xfrm>
          <a:prstGeom prst="roundRect">
            <a:avLst>
              <a:gd name="adj" fmla="val 18669"/>
            </a:avLst>
          </a:prstGeom>
          <a:solidFill>
            <a:srgbClr val="7E023C"/>
          </a:solidFill>
          <a:ln w="7620">
            <a:solidFill>
              <a:srgbClr val="971B55"/>
            </a:solidFill>
            <a:prstDash val="solid"/>
          </a:ln>
        </p:spPr>
        <p:txBody>
          <a:bodyPr/>
          <a:lstStyle/>
          <a:p>
            <a:endParaRPr lang="en-IN"/>
          </a:p>
        </p:txBody>
      </p:sp>
      <p:pic>
        <p:nvPicPr>
          <p:cNvPr id="9" name="Image 2" descr="preencoded.png"/>
          <p:cNvPicPr>
            <a:picLocks noChangeAspect="1"/>
          </p:cNvPicPr>
          <p:nvPr/>
        </p:nvPicPr>
        <p:blipFill>
          <a:blip r:embed="rId5"/>
          <a:stretch>
            <a:fillRect/>
          </a:stretch>
        </p:blipFill>
        <p:spPr>
          <a:xfrm>
            <a:off x="6243578" y="3496925"/>
            <a:ext cx="272772" cy="340876"/>
          </a:xfrm>
          <a:prstGeom prst="rect">
            <a:avLst/>
          </a:prstGeom>
        </p:spPr>
      </p:pic>
      <p:sp>
        <p:nvSpPr>
          <p:cNvPr id="10" name="Text 5"/>
          <p:cNvSpPr/>
          <p:nvPr/>
        </p:nvSpPr>
        <p:spPr>
          <a:xfrm>
            <a:off x="6790492" y="3450074"/>
            <a:ext cx="2273141"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E5E0DF"/>
                </a:solidFill>
                <a:latin typeface="Overpass Bold" pitchFamily="34" charset="0"/>
                <a:ea typeface="Overpass Bold" pitchFamily="34" charset="-122"/>
                <a:cs typeface="Overpass Bold" pitchFamily="34" charset="-120"/>
              </a:rPr>
              <a:t>Short Duration</a:t>
            </a:r>
            <a:endParaRPr lang="en-US" sz="1750" dirty="0"/>
          </a:p>
        </p:txBody>
      </p:sp>
      <p:sp>
        <p:nvSpPr>
          <p:cNvPr id="11" name="Text 6"/>
          <p:cNvSpPr/>
          <p:nvPr/>
        </p:nvSpPr>
        <p:spPr>
          <a:xfrm>
            <a:off x="6790492" y="3850005"/>
            <a:ext cx="7163633" cy="309086"/>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Expressions last only a fraction of a second.</a:t>
            </a:r>
            <a:endParaRPr lang="en-US" sz="1500" dirty="0"/>
          </a:p>
        </p:txBody>
      </p:sp>
      <p:sp>
        <p:nvSpPr>
          <p:cNvPr id="12" name="Shape 7"/>
          <p:cNvSpPr/>
          <p:nvPr/>
        </p:nvSpPr>
        <p:spPr>
          <a:xfrm>
            <a:off x="6162675" y="4569500"/>
            <a:ext cx="434697" cy="434697"/>
          </a:xfrm>
          <a:prstGeom prst="roundRect">
            <a:avLst>
              <a:gd name="adj" fmla="val 18669"/>
            </a:avLst>
          </a:prstGeom>
          <a:solidFill>
            <a:srgbClr val="7E023C"/>
          </a:solidFill>
          <a:ln w="7620">
            <a:solidFill>
              <a:srgbClr val="971B55"/>
            </a:solidFill>
            <a:prstDash val="solid"/>
          </a:ln>
        </p:spPr>
        <p:txBody>
          <a:bodyPr/>
          <a:lstStyle/>
          <a:p>
            <a:endParaRPr lang="en-IN"/>
          </a:p>
        </p:txBody>
      </p:sp>
      <p:pic>
        <p:nvPicPr>
          <p:cNvPr id="13" name="Image 3" descr="preencoded.png"/>
          <p:cNvPicPr>
            <a:picLocks noChangeAspect="1"/>
          </p:cNvPicPr>
          <p:nvPr/>
        </p:nvPicPr>
        <p:blipFill>
          <a:blip r:embed="rId6"/>
          <a:stretch>
            <a:fillRect/>
          </a:stretch>
        </p:blipFill>
        <p:spPr>
          <a:xfrm>
            <a:off x="6243578" y="4616351"/>
            <a:ext cx="272772" cy="340876"/>
          </a:xfrm>
          <a:prstGeom prst="rect">
            <a:avLst/>
          </a:prstGeom>
        </p:spPr>
      </p:pic>
      <p:sp>
        <p:nvSpPr>
          <p:cNvPr id="14" name="Text 8"/>
          <p:cNvSpPr/>
          <p:nvPr/>
        </p:nvSpPr>
        <p:spPr>
          <a:xfrm>
            <a:off x="6790492" y="4569500"/>
            <a:ext cx="2273141"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E5E0DF"/>
                </a:solidFill>
                <a:latin typeface="Overpass Bold" pitchFamily="34" charset="0"/>
                <a:ea typeface="Overpass Bold" pitchFamily="34" charset="-122"/>
                <a:cs typeface="Overpass Bold" pitchFamily="34" charset="-120"/>
              </a:rPr>
              <a:t>High-Speed Cameras</a:t>
            </a:r>
            <a:endParaRPr lang="en-US" sz="1750" dirty="0"/>
          </a:p>
        </p:txBody>
      </p:sp>
      <p:sp>
        <p:nvSpPr>
          <p:cNvPr id="15" name="Text 9"/>
          <p:cNvSpPr/>
          <p:nvPr/>
        </p:nvSpPr>
        <p:spPr>
          <a:xfrm>
            <a:off x="6790492" y="4969431"/>
            <a:ext cx="7163633" cy="309086"/>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Require cameras that capture at least 200 FPS.</a:t>
            </a:r>
            <a:endParaRPr lang="en-US" sz="1500" dirty="0"/>
          </a:p>
        </p:txBody>
      </p:sp>
      <p:sp>
        <p:nvSpPr>
          <p:cNvPr id="16" name="Shape 10"/>
          <p:cNvSpPr/>
          <p:nvPr/>
        </p:nvSpPr>
        <p:spPr>
          <a:xfrm>
            <a:off x="6162675" y="5688925"/>
            <a:ext cx="434697" cy="434697"/>
          </a:xfrm>
          <a:prstGeom prst="roundRect">
            <a:avLst>
              <a:gd name="adj" fmla="val 18669"/>
            </a:avLst>
          </a:prstGeom>
          <a:solidFill>
            <a:srgbClr val="7E023C"/>
          </a:solidFill>
          <a:ln w="7620">
            <a:solidFill>
              <a:srgbClr val="971B55"/>
            </a:solidFill>
            <a:prstDash val="solid"/>
          </a:ln>
        </p:spPr>
        <p:txBody>
          <a:bodyPr/>
          <a:lstStyle/>
          <a:p>
            <a:endParaRPr lang="en-IN"/>
          </a:p>
        </p:txBody>
      </p:sp>
      <p:pic>
        <p:nvPicPr>
          <p:cNvPr id="17" name="Image 4" descr="preencoded.png"/>
          <p:cNvPicPr>
            <a:picLocks noChangeAspect="1"/>
          </p:cNvPicPr>
          <p:nvPr/>
        </p:nvPicPr>
        <p:blipFill>
          <a:blip r:embed="rId7"/>
          <a:stretch>
            <a:fillRect/>
          </a:stretch>
        </p:blipFill>
        <p:spPr>
          <a:xfrm>
            <a:off x="6243578" y="5735776"/>
            <a:ext cx="272772" cy="340876"/>
          </a:xfrm>
          <a:prstGeom prst="rect">
            <a:avLst/>
          </a:prstGeom>
        </p:spPr>
      </p:pic>
      <p:sp>
        <p:nvSpPr>
          <p:cNvPr id="18" name="Text 11"/>
          <p:cNvSpPr/>
          <p:nvPr/>
        </p:nvSpPr>
        <p:spPr>
          <a:xfrm>
            <a:off x="6790492" y="5688925"/>
            <a:ext cx="2273141" cy="284083"/>
          </a:xfrm>
          <a:prstGeom prst="rect">
            <a:avLst/>
          </a:prstGeom>
          <a:noFill/>
          <a:ln/>
        </p:spPr>
        <p:txBody>
          <a:bodyPr wrap="none" lIns="0" tIns="0" rIns="0" bIns="0" rtlCol="0" anchor="t"/>
          <a:lstStyle/>
          <a:p>
            <a:pPr marL="0" indent="0" algn="l">
              <a:lnSpc>
                <a:spcPts val="2200"/>
              </a:lnSpc>
              <a:buNone/>
            </a:pPr>
            <a:r>
              <a:rPr lang="en-US" sz="1750" b="1" kern="0" spc="-54" dirty="0">
                <a:solidFill>
                  <a:srgbClr val="E5E0DF"/>
                </a:solidFill>
                <a:latin typeface="Overpass Bold" pitchFamily="34" charset="0"/>
                <a:ea typeface="Overpass Bold" pitchFamily="34" charset="-122"/>
                <a:cs typeface="Overpass Bold" pitchFamily="34" charset="-120"/>
              </a:rPr>
              <a:t>Background Noise</a:t>
            </a:r>
            <a:endParaRPr lang="en-US" sz="1750" dirty="0"/>
          </a:p>
        </p:txBody>
      </p:sp>
      <p:sp>
        <p:nvSpPr>
          <p:cNvPr id="19" name="Text 12"/>
          <p:cNvSpPr/>
          <p:nvPr/>
        </p:nvSpPr>
        <p:spPr>
          <a:xfrm>
            <a:off x="6790492" y="6088856"/>
            <a:ext cx="7163633" cy="309086"/>
          </a:xfrm>
          <a:prstGeom prst="rect">
            <a:avLst/>
          </a:prstGeom>
          <a:noFill/>
          <a:ln/>
        </p:spPr>
        <p:txBody>
          <a:bodyPr wrap="non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Variations in facial features and lighting complicate detection.</a:t>
            </a:r>
            <a:endParaRPr lang="en-US" sz="1500" dirty="0"/>
          </a:p>
        </p:txBody>
      </p:sp>
      <p:sp>
        <p:nvSpPr>
          <p:cNvPr id="20" name="Text 13"/>
          <p:cNvSpPr/>
          <p:nvPr/>
        </p:nvSpPr>
        <p:spPr>
          <a:xfrm>
            <a:off x="6162675" y="6615232"/>
            <a:ext cx="7791450" cy="927259"/>
          </a:xfrm>
          <a:prstGeom prst="rect">
            <a:avLst/>
          </a:prstGeom>
          <a:noFill/>
          <a:ln/>
        </p:spPr>
        <p:txBody>
          <a:bodyPr wrap="square" lIns="0" tIns="0" rIns="0" bIns="0" rtlCol="0" anchor="t"/>
          <a:lstStyle/>
          <a:p>
            <a:pPr marL="0" indent="0" algn="l">
              <a:lnSpc>
                <a:spcPts val="2400"/>
              </a:lnSpc>
              <a:buNone/>
            </a:pPr>
            <a:r>
              <a:rPr lang="en-US" sz="1500" dirty="0">
                <a:solidFill>
                  <a:srgbClr val="E5E0DF"/>
                </a:solidFill>
                <a:latin typeface="Overpass" pitchFamily="34" charset="0"/>
                <a:ea typeface="Overpass" pitchFamily="34" charset="-122"/>
                <a:cs typeface="Overpass" pitchFamily="34" charset="-120"/>
              </a:rPr>
              <a:t>Micro-expression recognition faces several challenges, including the low intensity and short duration of expressions. High-speed cameras are needed to capture these subtle movements, and background noise and facial variations further complicate the process.</a:t>
            </a:r>
            <a:endParaRPr lang="en-US" sz="1500" dirty="0"/>
          </a:p>
        </p:txBody>
      </p:sp>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37784AA0-3E36-B1B8-063B-9C6A8F20904F}"/>
                  </a:ext>
                </a:extLst>
              </p14:cNvPr>
              <p14:cNvContentPartPr/>
              <p14:nvPr/>
            </p14:nvContentPartPr>
            <p14:xfrm>
              <a:off x="12893788" y="7910636"/>
              <a:ext cx="1644120" cy="360"/>
            </p14:xfrm>
          </p:contentPart>
        </mc:Choice>
        <mc:Fallback>
          <p:pic>
            <p:nvPicPr>
              <p:cNvPr id="22" name="Ink 21">
                <a:extLst>
                  <a:ext uri="{FF2B5EF4-FFF2-40B4-BE49-F238E27FC236}">
                    <a16:creationId xmlns:a16="http://schemas.microsoft.com/office/drawing/2014/main" id="{37784AA0-3E36-B1B8-063B-9C6A8F20904F}"/>
                  </a:ext>
                </a:extLst>
              </p:cNvPr>
              <p:cNvPicPr/>
              <p:nvPr/>
            </p:nvPicPr>
            <p:blipFill>
              <a:blip r:embed="rId9"/>
              <a:stretch>
                <a:fillRect/>
              </a:stretch>
            </p:blipFill>
            <p:spPr>
              <a:xfrm>
                <a:off x="12839788" y="7802636"/>
                <a:ext cx="17517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4" name="Ink 23">
                <a:extLst>
                  <a:ext uri="{FF2B5EF4-FFF2-40B4-BE49-F238E27FC236}">
                    <a16:creationId xmlns:a16="http://schemas.microsoft.com/office/drawing/2014/main" id="{76D46819-1B7C-F7C8-8EEF-5C8A56F1B4FE}"/>
                  </a:ext>
                </a:extLst>
              </p14:cNvPr>
              <p14:cNvContentPartPr/>
              <p14:nvPr/>
            </p14:nvContentPartPr>
            <p14:xfrm>
              <a:off x="12883348" y="7838996"/>
              <a:ext cx="1573920" cy="720"/>
            </p14:xfrm>
          </p:contentPart>
        </mc:Choice>
        <mc:Fallback>
          <p:pic>
            <p:nvPicPr>
              <p:cNvPr id="24" name="Ink 23">
                <a:extLst>
                  <a:ext uri="{FF2B5EF4-FFF2-40B4-BE49-F238E27FC236}">
                    <a16:creationId xmlns:a16="http://schemas.microsoft.com/office/drawing/2014/main" id="{76D46819-1B7C-F7C8-8EEF-5C8A56F1B4FE}"/>
                  </a:ext>
                </a:extLst>
              </p:cNvPr>
              <p:cNvPicPr/>
              <p:nvPr/>
            </p:nvPicPr>
            <p:blipFill>
              <a:blip r:embed="rId11"/>
              <a:stretch>
                <a:fillRect/>
              </a:stretch>
            </p:blipFill>
            <p:spPr>
              <a:xfrm>
                <a:off x="12829348" y="7622996"/>
                <a:ext cx="168156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5" name="Ink 24">
                <a:extLst>
                  <a:ext uri="{FF2B5EF4-FFF2-40B4-BE49-F238E27FC236}">
                    <a16:creationId xmlns:a16="http://schemas.microsoft.com/office/drawing/2014/main" id="{FB8E6B39-BC3E-778F-D057-94E4EBCB9B94}"/>
                  </a:ext>
                </a:extLst>
              </p14:cNvPr>
              <p14:cNvContentPartPr/>
              <p14:nvPr/>
            </p14:nvContentPartPr>
            <p14:xfrm>
              <a:off x="12799828" y="7959236"/>
              <a:ext cx="1717560" cy="201240"/>
            </p14:xfrm>
          </p:contentPart>
        </mc:Choice>
        <mc:Fallback>
          <p:pic>
            <p:nvPicPr>
              <p:cNvPr id="25" name="Ink 24">
                <a:extLst>
                  <a:ext uri="{FF2B5EF4-FFF2-40B4-BE49-F238E27FC236}">
                    <a16:creationId xmlns:a16="http://schemas.microsoft.com/office/drawing/2014/main" id="{FB8E6B39-BC3E-778F-D057-94E4EBCB9B94}"/>
                  </a:ext>
                </a:extLst>
              </p:cNvPr>
              <p:cNvPicPr/>
              <p:nvPr/>
            </p:nvPicPr>
            <p:blipFill>
              <a:blip r:embed="rId13"/>
              <a:stretch>
                <a:fillRect/>
              </a:stretch>
            </p:blipFill>
            <p:spPr>
              <a:xfrm>
                <a:off x="12745828" y="7851596"/>
                <a:ext cx="1825200" cy="41688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37724" y="1497449"/>
            <a:ext cx="12954952" cy="4453414"/>
          </a:xfrm>
          <a:prstGeom prst="rect">
            <a:avLst/>
          </a:prstGeom>
        </p:spPr>
      </p:pic>
      <p:sp>
        <p:nvSpPr>
          <p:cNvPr id="3" name="Text 0"/>
          <p:cNvSpPr/>
          <p:nvPr/>
        </p:nvSpPr>
        <p:spPr>
          <a:xfrm>
            <a:off x="837724" y="6309836"/>
            <a:ext cx="12591336" cy="422315"/>
          </a:xfrm>
          <a:prstGeom prst="rect">
            <a:avLst/>
          </a:prstGeom>
          <a:noFill/>
          <a:ln/>
        </p:spPr>
        <p:txBody>
          <a:bodyPr wrap="none" lIns="0" tIns="0" rIns="0" bIns="0" rtlCol="0" anchor="t"/>
          <a:lstStyle/>
          <a:p>
            <a:pPr marL="0" indent="0" algn="l">
              <a:lnSpc>
                <a:spcPts val="3300"/>
              </a:lnSpc>
              <a:buNone/>
            </a:pPr>
            <a:r>
              <a:rPr lang="en-US" sz="2650" b="1" kern="0" spc="-80" dirty="0">
                <a:solidFill>
                  <a:srgbClr val="FFFFFF"/>
                </a:solidFill>
                <a:latin typeface="Overpass Bold" pitchFamily="34" charset="0"/>
                <a:ea typeface="Overpass Bold" pitchFamily="34" charset="-122"/>
                <a:cs typeface="Overpass Bold" pitchFamily="34" charset="-120"/>
              </a:rPr>
              <a:t>An overview of the proposed µ-BERT approach to facial micro-expression recognition</a:t>
            </a:r>
            <a:endParaRPr lang="en-US" sz="2650" dirty="0"/>
          </a:p>
        </p:txBody>
      </p:sp>
      <p:grpSp>
        <p:nvGrpSpPr>
          <p:cNvPr id="10" name="Group 9">
            <a:extLst>
              <a:ext uri="{FF2B5EF4-FFF2-40B4-BE49-F238E27FC236}">
                <a16:creationId xmlns:a16="http://schemas.microsoft.com/office/drawing/2014/main" id="{C2E90E10-D39C-4E37-F3A6-55846DB80AF3}"/>
              </a:ext>
            </a:extLst>
          </p:cNvPr>
          <p:cNvGrpSpPr/>
          <p:nvPr/>
        </p:nvGrpSpPr>
        <p:grpSpPr>
          <a:xfrm>
            <a:off x="491428" y="3729236"/>
            <a:ext cx="12240" cy="360"/>
            <a:chOff x="491428" y="3729236"/>
            <a:chExt cx="12240" cy="360"/>
          </a:xfrm>
        </p:grpSpPr>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9095314D-94D6-B56D-6DAD-2C30108A7D41}"/>
                    </a:ext>
                  </a:extLst>
                </p14:cNvPr>
                <p14:cNvContentPartPr/>
                <p14:nvPr/>
              </p14:nvContentPartPr>
              <p14:xfrm>
                <a:off x="501508" y="3729236"/>
                <a:ext cx="2160" cy="360"/>
              </p14:xfrm>
            </p:contentPart>
          </mc:Choice>
          <mc:Fallback>
            <p:pic>
              <p:nvPicPr>
                <p:cNvPr id="8" name="Ink 7">
                  <a:extLst>
                    <a:ext uri="{FF2B5EF4-FFF2-40B4-BE49-F238E27FC236}">
                      <a16:creationId xmlns:a16="http://schemas.microsoft.com/office/drawing/2014/main" id="{9095314D-94D6-B56D-6DAD-2C30108A7D41}"/>
                    </a:ext>
                  </a:extLst>
                </p:cNvPr>
                <p:cNvPicPr/>
                <p:nvPr/>
              </p:nvPicPr>
              <p:blipFill>
                <a:blip r:embed="rId5"/>
                <a:stretch>
                  <a:fillRect/>
                </a:stretch>
              </p:blipFill>
              <p:spPr>
                <a:xfrm>
                  <a:off x="492508" y="3720596"/>
                  <a:ext cx="198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Ink 8">
                  <a:extLst>
                    <a:ext uri="{FF2B5EF4-FFF2-40B4-BE49-F238E27FC236}">
                      <a16:creationId xmlns:a16="http://schemas.microsoft.com/office/drawing/2014/main" id="{E01C0040-7547-C2B1-2778-2D6CED7A9210}"/>
                    </a:ext>
                  </a:extLst>
                </p14:cNvPr>
                <p14:cNvContentPartPr/>
                <p14:nvPr/>
              </p14:nvContentPartPr>
              <p14:xfrm>
                <a:off x="491428" y="3729236"/>
                <a:ext cx="2160" cy="360"/>
              </p14:xfrm>
            </p:contentPart>
          </mc:Choice>
          <mc:Fallback>
            <p:pic>
              <p:nvPicPr>
                <p:cNvPr id="9" name="Ink 8">
                  <a:extLst>
                    <a:ext uri="{FF2B5EF4-FFF2-40B4-BE49-F238E27FC236}">
                      <a16:creationId xmlns:a16="http://schemas.microsoft.com/office/drawing/2014/main" id="{E01C0040-7547-C2B1-2778-2D6CED7A9210}"/>
                    </a:ext>
                  </a:extLst>
                </p:cNvPr>
                <p:cNvPicPr/>
                <p:nvPr/>
              </p:nvPicPr>
              <p:blipFill>
                <a:blip r:embed="rId5"/>
                <a:stretch>
                  <a:fillRect/>
                </a:stretch>
              </p:blipFill>
              <p:spPr>
                <a:xfrm>
                  <a:off x="482428" y="3720596"/>
                  <a:ext cx="198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F370D7DC-7993-C091-F74E-6FDB77FE7555}"/>
                  </a:ext>
                </a:extLst>
              </p14:cNvPr>
              <p14:cNvContentPartPr/>
              <p14:nvPr/>
            </p14:nvContentPartPr>
            <p14:xfrm>
              <a:off x="12883348" y="7983024"/>
              <a:ext cx="1562400" cy="720"/>
            </p14:xfrm>
          </p:contentPart>
        </mc:Choice>
        <mc:Fallback>
          <p:pic>
            <p:nvPicPr>
              <p:cNvPr id="12" name="Ink 11">
                <a:extLst>
                  <a:ext uri="{FF2B5EF4-FFF2-40B4-BE49-F238E27FC236}">
                    <a16:creationId xmlns:a16="http://schemas.microsoft.com/office/drawing/2014/main" id="{F370D7DC-7993-C091-F74E-6FDB77FE7555}"/>
                  </a:ext>
                </a:extLst>
              </p:cNvPr>
              <p:cNvPicPr/>
              <p:nvPr/>
            </p:nvPicPr>
            <p:blipFill>
              <a:blip r:embed="rId8"/>
              <a:stretch>
                <a:fillRect/>
              </a:stretch>
            </p:blipFill>
            <p:spPr>
              <a:xfrm>
                <a:off x="12829348" y="7767024"/>
                <a:ext cx="1670040" cy="43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BDDE1C50-9F99-6E3A-D80A-D030ABCEC137}"/>
                  </a:ext>
                </a:extLst>
              </p14:cNvPr>
              <p14:cNvContentPartPr/>
              <p14:nvPr/>
            </p14:nvContentPartPr>
            <p14:xfrm>
              <a:off x="12893788" y="7849436"/>
              <a:ext cx="1654560" cy="30960"/>
            </p14:xfrm>
          </p:contentPart>
        </mc:Choice>
        <mc:Fallback>
          <p:pic>
            <p:nvPicPr>
              <p:cNvPr id="14" name="Ink 13">
                <a:extLst>
                  <a:ext uri="{FF2B5EF4-FFF2-40B4-BE49-F238E27FC236}">
                    <a16:creationId xmlns:a16="http://schemas.microsoft.com/office/drawing/2014/main" id="{BDDE1C50-9F99-6E3A-D80A-D030ABCEC137}"/>
                  </a:ext>
                </a:extLst>
              </p:cNvPr>
              <p:cNvPicPr/>
              <p:nvPr/>
            </p:nvPicPr>
            <p:blipFill>
              <a:blip r:embed="rId10"/>
              <a:stretch>
                <a:fillRect/>
              </a:stretch>
            </p:blipFill>
            <p:spPr>
              <a:xfrm>
                <a:off x="12839788" y="7741436"/>
                <a:ext cx="176220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336A3C89-69FE-F0D1-DC27-391DA33312DA}"/>
                  </a:ext>
                </a:extLst>
              </p14:cNvPr>
              <p14:cNvContentPartPr/>
              <p14:nvPr/>
            </p14:nvContentPartPr>
            <p14:xfrm>
              <a:off x="12709108" y="8075516"/>
              <a:ext cx="1962360" cy="10440"/>
            </p14:xfrm>
          </p:contentPart>
        </mc:Choice>
        <mc:Fallback>
          <p:pic>
            <p:nvPicPr>
              <p:cNvPr id="16" name="Ink 15">
                <a:extLst>
                  <a:ext uri="{FF2B5EF4-FFF2-40B4-BE49-F238E27FC236}">
                    <a16:creationId xmlns:a16="http://schemas.microsoft.com/office/drawing/2014/main" id="{336A3C89-69FE-F0D1-DC27-391DA33312DA}"/>
                  </a:ext>
                </a:extLst>
              </p:cNvPr>
              <p:cNvPicPr/>
              <p:nvPr/>
            </p:nvPicPr>
            <p:blipFill>
              <a:blip r:embed="rId12"/>
              <a:stretch>
                <a:fillRect/>
              </a:stretch>
            </p:blipFill>
            <p:spPr>
              <a:xfrm>
                <a:off x="12655108" y="7967516"/>
                <a:ext cx="2070000" cy="22608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2226" y="712351"/>
            <a:ext cx="5902881" cy="556617"/>
          </a:xfrm>
          <a:prstGeom prst="rect">
            <a:avLst/>
          </a:prstGeom>
          <a:noFill/>
          <a:ln/>
        </p:spPr>
        <p:txBody>
          <a:bodyPr wrap="none" lIns="0" tIns="0" rIns="0" bIns="0" rtlCol="0" anchor="t"/>
          <a:lstStyle/>
          <a:p>
            <a:pPr marL="0" indent="0" algn="l">
              <a:lnSpc>
                <a:spcPts val="4350"/>
              </a:lnSpc>
              <a:buNone/>
            </a:pPr>
            <a:r>
              <a:rPr lang="en-US" sz="3500" b="1" kern="0" spc="-105" dirty="0">
                <a:solidFill>
                  <a:srgbClr val="FFFFFF"/>
                </a:solidFill>
                <a:latin typeface="Overpass Bold" pitchFamily="34" charset="0"/>
                <a:ea typeface="Overpass Bold" pitchFamily="34" charset="-122"/>
                <a:cs typeface="Overpass Bold" pitchFamily="34" charset="-120"/>
              </a:rPr>
              <a:t>µ-BERT: Key Processing Steps</a:t>
            </a:r>
            <a:endParaRPr lang="en-US" sz="3500" dirty="0"/>
          </a:p>
        </p:txBody>
      </p:sp>
      <p:pic>
        <p:nvPicPr>
          <p:cNvPr id="4" name="Image 1" descr="preencoded.png"/>
          <p:cNvPicPr>
            <a:picLocks noChangeAspect="1"/>
          </p:cNvPicPr>
          <p:nvPr/>
        </p:nvPicPr>
        <p:blipFill>
          <a:blip r:embed="rId4"/>
          <a:stretch>
            <a:fillRect/>
          </a:stretch>
        </p:blipFill>
        <p:spPr>
          <a:xfrm>
            <a:off x="662226" y="1552694"/>
            <a:ext cx="946071" cy="1135261"/>
          </a:xfrm>
          <a:prstGeom prst="rect">
            <a:avLst/>
          </a:prstGeom>
        </p:spPr>
      </p:pic>
      <p:sp>
        <p:nvSpPr>
          <p:cNvPr id="5" name="Text 1"/>
          <p:cNvSpPr/>
          <p:nvPr/>
        </p:nvSpPr>
        <p:spPr>
          <a:xfrm>
            <a:off x="1892022" y="1741884"/>
            <a:ext cx="2226112" cy="278249"/>
          </a:xfrm>
          <a:prstGeom prst="rect">
            <a:avLst/>
          </a:prstGeom>
          <a:noFill/>
          <a:ln/>
        </p:spPr>
        <p:txBody>
          <a:bodyPr wrap="none" lIns="0" tIns="0" rIns="0" bIns="0" rtlCol="0" anchor="t"/>
          <a:lstStyle/>
          <a:p>
            <a:pPr marL="0" indent="0" algn="l">
              <a:lnSpc>
                <a:spcPts val="2150"/>
              </a:lnSpc>
              <a:buNone/>
            </a:pPr>
            <a:r>
              <a:rPr lang="en-US" sz="1750" b="1" kern="0" spc="-53" dirty="0">
                <a:solidFill>
                  <a:srgbClr val="E5E0DF"/>
                </a:solidFill>
                <a:latin typeface="Overpass Bold" pitchFamily="34" charset="0"/>
                <a:ea typeface="Overpass Bold" pitchFamily="34" charset="-122"/>
                <a:cs typeface="Overpass Bold" pitchFamily="34" charset="-120"/>
              </a:rPr>
              <a:t>Image Input</a:t>
            </a:r>
            <a:endParaRPr lang="en-US" sz="1750" dirty="0"/>
          </a:p>
        </p:txBody>
      </p:sp>
      <p:sp>
        <p:nvSpPr>
          <p:cNvPr id="6" name="Text 2"/>
          <p:cNvSpPr/>
          <p:nvPr/>
        </p:nvSpPr>
        <p:spPr>
          <a:xfrm>
            <a:off x="1892022" y="2133600"/>
            <a:ext cx="6589752" cy="302657"/>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Divide facial image into non-overlapping patches.</a:t>
            </a:r>
            <a:endParaRPr lang="en-US" sz="1450" dirty="0"/>
          </a:p>
        </p:txBody>
      </p:sp>
      <p:pic>
        <p:nvPicPr>
          <p:cNvPr id="7" name="Image 2" descr="preencoded.png"/>
          <p:cNvPicPr>
            <a:picLocks noChangeAspect="1"/>
          </p:cNvPicPr>
          <p:nvPr/>
        </p:nvPicPr>
        <p:blipFill>
          <a:blip r:embed="rId5"/>
          <a:stretch>
            <a:fillRect/>
          </a:stretch>
        </p:blipFill>
        <p:spPr>
          <a:xfrm>
            <a:off x="662226" y="2687955"/>
            <a:ext cx="946071" cy="1135261"/>
          </a:xfrm>
          <a:prstGeom prst="rect">
            <a:avLst/>
          </a:prstGeom>
        </p:spPr>
      </p:pic>
      <p:sp>
        <p:nvSpPr>
          <p:cNvPr id="8" name="Text 3"/>
          <p:cNvSpPr/>
          <p:nvPr/>
        </p:nvSpPr>
        <p:spPr>
          <a:xfrm>
            <a:off x="1892022" y="2877145"/>
            <a:ext cx="2226112" cy="278249"/>
          </a:xfrm>
          <a:prstGeom prst="rect">
            <a:avLst/>
          </a:prstGeom>
          <a:noFill/>
          <a:ln/>
        </p:spPr>
        <p:txBody>
          <a:bodyPr wrap="none" lIns="0" tIns="0" rIns="0" bIns="0" rtlCol="0" anchor="t"/>
          <a:lstStyle/>
          <a:p>
            <a:pPr marL="0" indent="0" algn="l">
              <a:lnSpc>
                <a:spcPts val="2150"/>
              </a:lnSpc>
              <a:buNone/>
            </a:pPr>
            <a:r>
              <a:rPr lang="en-US" sz="1750" b="1" kern="0" spc="-53" dirty="0">
                <a:solidFill>
                  <a:srgbClr val="E5E0DF"/>
                </a:solidFill>
                <a:latin typeface="Overpass Bold" pitchFamily="34" charset="0"/>
                <a:ea typeface="Overpass Bold" pitchFamily="34" charset="-122"/>
                <a:cs typeface="Overpass Bold" pitchFamily="34" charset="-120"/>
              </a:rPr>
              <a:t>µ-Encoder</a:t>
            </a:r>
            <a:endParaRPr lang="en-US" sz="1750" dirty="0"/>
          </a:p>
        </p:txBody>
      </p:sp>
      <p:sp>
        <p:nvSpPr>
          <p:cNvPr id="9" name="Text 4"/>
          <p:cNvSpPr/>
          <p:nvPr/>
        </p:nvSpPr>
        <p:spPr>
          <a:xfrm>
            <a:off x="1892022" y="3268861"/>
            <a:ext cx="6589752" cy="302657"/>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Transform patches into latent vectors with positional encoding.</a:t>
            </a:r>
            <a:endParaRPr lang="en-US" sz="1450" dirty="0"/>
          </a:p>
        </p:txBody>
      </p:sp>
      <p:pic>
        <p:nvPicPr>
          <p:cNvPr id="10" name="Image 3" descr="preencoded.png"/>
          <p:cNvPicPr>
            <a:picLocks noChangeAspect="1"/>
          </p:cNvPicPr>
          <p:nvPr/>
        </p:nvPicPr>
        <p:blipFill>
          <a:blip r:embed="rId6"/>
          <a:stretch>
            <a:fillRect/>
          </a:stretch>
        </p:blipFill>
        <p:spPr>
          <a:xfrm>
            <a:off x="662226" y="3823216"/>
            <a:ext cx="946071" cy="1135261"/>
          </a:xfrm>
          <a:prstGeom prst="rect">
            <a:avLst/>
          </a:prstGeom>
        </p:spPr>
      </p:pic>
      <p:sp>
        <p:nvSpPr>
          <p:cNvPr id="11" name="Text 5"/>
          <p:cNvSpPr/>
          <p:nvPr/>
        </p:nvSpPr>
        <p:spPr>
          <a:xfrm>
            <a:off x="1892022" y="4012406"/>
            <a:ext cx="2226112" cy="278249"/>
          </a:xfrm>
          <a:prstGeom prst="rect">
            <a:avLst/>
          </a:prstGeom>
          <a:noFill/>
          <a:ln/>
        </p:spPr>
        <p:txBody>
          <a:bodyPr wrap="none" lIns="0" tIns="0" rIns="0" bIns="0" rtlCol="0" anchor="t"/>
          <a:lstStyle/>
          <a:p>
            <a:pPr marL="0" indent="0" algn="l">
              <a:lnSpc>
                <a:spcPts val="2150"/>
              </a:lnSpc>
              <a:buNone/>
            </a:pPr>
            <a:r>
              <a:rPr lang="en-US" sz="1750" b="1" kern="0" spc="-53" dirty="0">
                <a:solidFill>
                  <a:srgbClr val="E5E0DF"/>
                </a:solidFill>
                <a:latin typeface="Overpass Bold" pitchFamily="34" charset="0"/>
                <a:ea typeface="Overpass Bold" pitchFamily="34" charset="-122"/>
                <a:cs typeface="Overpass Bold" pitchFamily="34" charset="-120"/>
              </a:rPr>
              <a:t>Patch of Interest (PoI)</a:t>
            </a:r>
            <a:endParaRPr lang="en-US" sz="1750" dirty="0"/>
          </a:p>
        </p:txBody>
      </p:sp>
      <p:sp>
        <p:nvSpPr>
          <p:cNvPr id="12" name="Text 6"/>
          <p:cNvSpPr/>
          <p:nvPr/>
        </p:nvSpPr>
        <p:spPr>
          <a:xfrm>
            <a:off x="1892022" y="4404122"/>
            <a:ext cx="6589752" cy="302657"/>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Focus on relevant facial regions like eyes and mouth.</a:t>
            </a:r>
            <a:endParaRPr lang="en-US" sz="1450" dirty="0"/>
          </a:p>
        </p:txBody>
      </p:sp>
      <p:pic>
        <p:nvPicPr>
          <p:cNvPr id="13" name="Image 4" descr="preencoded.png"/>
          <p:cNvPicPr>
            <a:picLocks noChangeAspect="1"/>
          </p:cNvPicPr>
          <p:nvPr/>
        </p:nvPicPr>
        <p:blipFill>
          <a:blip r:embed="rId7"/>
          <a:stretch>
            <a:fillRect/>
          </a:stretch>
        </p:blipFill>
        <p:spPr>
          <a:xfrm>
            <a:off x="662226" y="4958477"/>
            <a:ext cx="946071" cy="1135261"/>
          </a:xfrm>
          <a:prstGeom prst="rect">
            <a:avLst/>
          </a:prstGeom>
        </p:spPr>
      </p:pic>
      <p:sp>
        <p:nvSpPr>
          <p:cNvPr id="14" name="Text 7"/>
          <p:cNvSpPr/>
          <p:nvPr/>
        </p:nvSpPr>
        <p:spPr>
          <a:xfrm>
            <a:off x="1892022" y="5147667"/>
            <a:ext cx="2226112" cy="278249"/>
          </a:xfrm>
          <a:prstGeom prst="rect">
            <a:avLst/>
          </a:prstGeom>
          <a:noFill/>
          <a:ln/>
        </p:spPr>
        <p:txBody>
          <a:bodyPr wrap="none" lIns="0" tIns="0" rIns="0" bIns="0" rtlCol="0" anchor="t"/>
          <a:lstStyle/>
          <a:p>
            <a:pPr marL="0" indent="0" algn="l">
              <a:lnSpc>
                <a:spcPts val="2150"/>
              </a:lnSpc>
              <a:buNone/>
            </a:pPr>
            <a:r>
              <a:rPr lang="en-US" sz="1750" b="1" kern="0" spc="-53" dirty="0">
                <a:solidFill>
                  <a:srgbClr val="E5E0DF"/>
                </a:solidFill>
                <a:latin typeface="Overpass Bold" pitchFamily="34" charset="0"/>
                <a:ea typeface="Overpass Bold" pitchFamily="34" charset="-122"/>
                <a:cs typeface="Overpass Bold" pitchFamily="34" charset="-120"/>
              </a:rPr>
              <a:t>Blockwise Swapping</a:t>
            </a:r>
            <a:endParaRPr lang="en-US" sz="1750" dirty="0"/>
          </a:p>
        </p:txBody>
      </p:sp>
      <p:sp>
        <p:nvSpPr>
          <p:cNvPr id="15" name="Text 8"/>
          <p:cNvSpPr/>
          <p:nvPr/>
        </p:nvSpPr>
        <p:spPr>
          <a:xfrm>
            <a:off x="1892022" y="5539383"/>
            <a:ext cx="6589752" cy="302657"/>
          </a:xfrm>
          <a:prstGeom prst="rect">
            <a:avLst/>
          </a:prstGeom>
          <a:noFill/>
          <a:ln/>
        </p:spPr>
        <p:txBody>
          <a:bodyPr wrap="non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Swap patches from consecutive frames to highlight differences.</a:t>
            </a:r>
            <a:endParaRPr lang="en-US" sz="1450" dirty="0"/>
          </a:p>
        </p:txBody>
      </p:sp>
      <p:sp>
        <p:nvSpPr>
          <p:cNvPr id="16" name="Text 9"/>
          <p:cNvSpPr/>
          <p:nvPr/>
        </p:nvSpPr>
        <p:spPr>
          <a:xfrm>
            <a:off x="662226" y="6306503"/>
            <a:ext cx="7819549" cy="1210628"/>
          </a:xfrm>
          <a:prstGeom prst="rect">
            <a:avLst/>
          </a:prstGeom>
          <a:noFill/>
          <a:ln/>
        </p:spPr>
        <p:txBody>
          <a:bodyPr wrap="square" lIns="0" tIns="0" rIns="0" bIns="0" rtlCol="0" anchor="t"/>
          <a:lstStyle/>
          <a:p>
            <a:pPr marL="0" indent="0" algn="l">
              <a:lnSpc>
                <a:spcPts val="2350"/>
              </a:lnSpc>
              <a:buNone/>
            </a:pPr>
            <a:r>
              <a:rPr lang="en-US" sz="1450" dirty="0">
                <a:solidFill>
                  <a:srgbClr val="E5E0DF"/>
                </a:solidFill>
                <a:latin typeface="Overpass" pitchFamily="34" charset="0"/>
                <a:ea typeface="Overpass" pitchFamily="34" charset="-122"/>
                <a:cs typeface="Overpass" pitchFamily="34" charset="-120"/>
              </a:rPr>
              <a:t>µ-BERT involves several key processing steps. First, the input facial image is divided into non-overlapping patches. The µ-Encoder then transforms these patches into latent vectors, incorporating positional encoding. The Patch of Interest (PoI) module focuses on relevant facial regions, and blockwise swapping highlights differences between consecutive frames.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75930" y="609719"/>
            <a:ext cx="13078539" cy="6854666"/>
          </a:xfrm>
          <a:prstGeom prst="rect">
            <a:avLst/>
          </a:prstGeom>
        </p:spPr>
      </p:pic>
      <p:sp>
        <p:nvSpPr>
          <p:cNvPr id="3" name="Text 0"/>
          <p:cNvSpPr/>
          <p:nvPr/>
        </p:nvSpPr>
        <p:spPr>
          <a:xfrm>
            <a:off x="775930" y="7796927"/>
            <a:ext cx="6156841" cy="391239"/>
          </a:xfrm>
          <a:prstGeom prst="rect">
            <a:avLst/>
          </a:prstGeom>
          <a:noFill/>
          <a:ln/>
        </p:spPr>
        <p:txBody>
          <a:bodyPr wrap="none" lIns="0" tIns="0" rIns="0" bIns="0" rtlCol="0" anchor="t"/>
          <a:lstStyle/>
          <a:p>
            <a:pPr marL="0" indent="0" algn="l">
              <a:lnSpc>
                <a:spcPts val="3050"/>
              </a:lnSpc>
              <a:buNone/>
            </a:pPr>
            <a:r>
              <a:rPr lang="en-US" sz="2450" b="1" kern="0" spc="-74" dirty="0">
                <a:solidFill>
                  <a:srgbClr val="FFFFFF"/>
                </a:solidFill>
                <a:latin typeface="Overpass Bold" pitchFamily="34" charset="0"/>
                <a:ea typeface="Overpass Bold" pitchFamily="34" charset="-122"/>
                <a:cs typeface="Overpass Bold" pitchFamily="34" charset="-120"/>
              </a:rPr>
              <a:t>                                                 Blockwise Swapping</a:t>
            </a:r>
            <a:endParaRPr lang="en-US" sz="2450" dirty="0"/>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74836C9-B802-E5EA-A926-BED7773B9750}"/>
                  </a:ext>
                </a:extLst>
              </p14:cNvPr>
              <p14:cNvContentPartPr/>
              <p14:nvPr/>
            </p14:nvContentPartPr>
            <p14:xfrm>
              <a:off x="12893788" y="7931184"/>
              <a:ext cx="1819080" cy="20880"/>
            </p14:xfrm>
          </p:contentPart>
        </mc:Choice>
        <mc:Fallback>
          <p:pic>
            <p:nvPicPr>
              <p:cNvPr id="5" name="Ink 4">
                <a:extLst>
                  <a:ext uri="{FF2B5EF4-FFF2-40B4-BE49-F238E27FC236}">
                    <a16:creationId xmlns:a16="http://schemas.microsoft.com/office/drawing/2014/main" id="{374836C9-B802-E5EA-A926-BED7773B9750}"/>
                  </a:ext>
                </a:extLst>
              </p:cNvPr>
              <p:cNvPicPr/>
              <p:nvPr/>
            </p:nvPicPr>
            <p:blipFill>
              <a:blip r:embed="rId5"/>
              <a:stretch>
                <a:fillRect/>
              </a:stretch>
            </p:blipFill>
            <p:spPr>
              <a:xfrm>
                <a:off x="12839788" y="7823184"/>
                <a:ext cx="19267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4D3198D4-96A6-8461-2DD0-7FC5AA7B9E54}"/>
                  </a:ext>
                </a:extLst>
              </p14:cNvPr>
              <p14:cNvContentPartPr/>
              <p14:nvPr/>
            </p14:nvContentPartPr>
            <p14:xfrm>
              <a:off x="12914668" y="8053944"/>
              <a:ext cx="1612800" cy="12240"/>
            </p14:xfrm>
          </p:contentPart>
        </mc:Choice>
        <mc:Fallback>
          <p:pic>
            <p:nvPicPr>
              <p:cNvPr id="6" name="Ink 5">
                <a:extLst>
                  <a:ext uri="{FF2B5EF4-FFF2-40B4-BE49-F238E27FC236}">
                    <a16:creationId xmlns:a16="http://schemas.microsoft.com/office/drawing/2014/main" id="{4D3198D4-96A6-8461-2DD0-7FC5AA7B9E54}"/>
                  </a:ext>
                </a:extLst>
              </p:cNvPr>
              <p:cNvPicPr/>
              <p:nvPr/>
            </p:nvPicPr>
            <p:blipFill>
              <a:blip r:embed="rId7"/>
              <a:stretch>
                <a:fillRect/>
              </a:stretch>
            </p:blipFill>
            <p:spPr>
              <a:xfrm>
                <a:off x="12860668" y="7945944"/>
                <a:ext cx="172044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38C113FE-4C6C-9183-782F-E8DC8EB60705}"/>
                  </a:ext>
                </a:extLst>
              </p14:cNvPr>
              <p14:cNvContentPartPr/>
              <p14:nvPr/>
            </p14:nvContentPartPr>
            <p14:xfrm>
              <a:off x="12822148" y="7828944"/>
              <a:ext cx="1634040" cy="10440"/>
            </p14:xfrm>
          </p:contentPart>
        </mc:Choice>
        <mc:Fallback>
          <p:pic>
            <p:nvPicPr>
              <p:cNvPr id="8" name="Ink 7">
                <a:extLst>
                  <a:ext uri="{FF2B5EF4-FFF2-40B4-BE49-F238E27FC236}">
                    <a16:creationId xmlns:a16="http://schemas.microsoft.com/office/drawing/2014/main" id="{38C113FE-4C6C-9183-782F-E8DC8EB60705}"/>
                  </a:ext>
                </a:extLst>
              </p:cNvPr>
              <p:cNvPicPr/>
              <p:nvPr/>
            </p:nvPicPr>
            <p:blipFill>
              <a:blip r:embed="rId9"/>
              <a:stretch>
                <a:fillRect/>
              </a:stretch>
            </p:blipFill>
            <p:spPr>
              <a:xfrm>
                <a:off x="12768148" y="7720944"/>
                <a:ext cx="17416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6BA90776-3859-5186-6B6A-C6A7DDAA5DC1}"/>
                  </a:ext>
                </a:extLst>
              </p14:cNvPr>
              <p14:cNvContentPartPr/>
              <p14:nvPr/>
            </p14:nvContentPartPr>
            <p14:xfrm>
              <a:off x="12935548" y="7859714"/>
              <a:ext cx="472680" cy="83160"/>
            </p14:xfrm>
          </p:contentPart>
        </mc:Choice>
        <mc:Fallback>
          <p:pic>
            <p:nvPicPr>
              <p:cNvPr id="9" name="Ink 8">
                <a:extLst>
                  <a:ext uri="{FF2B5EF4-FFF2-40B4-BE49-F238E27FC236}">
                    <a16:creationId xmlns:a16="http://schemas.microsoft.com/office/drawing/2014/main" id="{6BA90776-3859-5186-6B6A-C6A7DDAA5DC1}"/>
                  </a:ext>
                </a:extLst>
              </p:cNvPr>
              <p:cNvPicPr/>
              <p:nvPr/>
            </p:nvPicPr>
            <p:blipFill>
              <a:blip r:embed="rId11"/>
              <a:stretch>
                <a:fillRect/>
              </a:stretch>
            </p:blipFill>
            <p:spPr>
              <a:xfrm>
                <a:off x="12881548" y="7751714"/>
                <a:ext cx="580320" cy="29880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776651"/>
            <a:ext cx="11750159"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Diagonal Micro-Attention (DMA) and µ-Decoder</a:t>
            </a:r>
            <a:endParaRPr lang="en-US" sz="4400" dirty="0"/>
          </a:p>
        </p:txBody>
      </p:sp>
      <p:sp>
        <p:nvSpPr>
          <p:cNvPr id="3" name="Text 1"/>
          <p:cNvSpPr/>
          <p:nvPr/>
        </p:nvSpPr>
        <p:spPr>
          <a:xfrm>
            <a:off x="837724" y="3078956"/>
            <a:ext cx="3970496"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Diagonal Micro-Attention (DMA)</a:t>
            </a:r>
            <a:endParaRPr lang="en-US" sz="2200" dirty="0"/>
          </a:p>
        </p:txBody>
      </p:sp>
      <p:sp>
        <p:nvSpPr>
          <p:cNvPr id="4" name="Text 2"/>
          <p:cNvSpPr/>
          <p:nvPr/>
        </p:nvSpPr>
        <p:spPr>
          <a:xfrm>
            <a:off x="837724" y="3670221"/>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Identifies subtle differences between corresponding patches by calculating the attention map and focusing on diagonal elements.</a:t>
            </a:r>
            <a:endParaRPr lang="en-US" sz="1850" dirty="0"/>
          </a:p>
        </p:txBody>
      </p:sp>
      <p:sp>
        <p:nvSpPr>
          <p:cNvPr id="5" name="Text 3"/>
          <p:cNvSpPr/>
          <p:nvPr/>
        </p:nvSpPr>
        <p:spPr>
          <a:xfrm>
            <a:off x="7614761" y="3078956"/>
            <a:ext cx="2816185" cy="351949"/>
          </a:xfrm>
          <a:prstGeom prst="rect">
            <a:avLst/>
          </a:prstGeom>
          <a:noFill/>
          <a:ln/>
        </p:spPr>
        <p:txBody>
          <a:bodyPr wrap="none" lIns="0" tIns="0" rIns="0" bIns="0" rtlCol="0" anchor="t"/>
          <a:lstStyle/>
          <a:p>
            <a:pPr marL="0" indent="0" algn="l">
              <a:lnSpc>
                <a:spcPts val="2750"/>
              </a:lnSpc>
              <a:buNone/>
            </a:pPr>
            <a:r>
              <a:rPr lang="en-US" sz="2200" b="1" kern="0" spc="-67" dirty="0">
                <a:solidFill>
                  <a:srgbClr val="FFFFFF"/>
                </a:solidFill>
                <a:latin typeface="Overpass Bold" pitchFamily="34" charset="0"/>
                <a:ea typeface="Overpass Bold" pitchFamily="34" charset="-122"/>
                <a:cs typeface="Overpass Bold" pitchFamily="34" charset="-120"/>
              </a:rPr>
              <a:t>µ-Decoder</a:t>
            </a:r>
            <a:endParaRPr lang="en-US" sz="2200" dirty="0"/>
          </a:p>
        </p:txBody>
      </p:sp>
      <p:sp>
        <p:nvSpPr>
          <p:cNvPr id="6" name="Text 4"/>
          <p:cNvSpPr/>
          <p:nvPr/>
        </p:nvSpPr>
        <p:spPr>
          <a:xfrm>
            <a:off x="7614761" y="3670221"/>
            <a:ext cx="6185535"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Reconstructs the image based on latent vectors, helping the model focus on micro-expression regions and perform classification.</a:t>
            </a:r>
            <a:endParaRPr lang="en-US" sz="1850" dirty="0"/>
          </a:p>
        </p:txBody>
      </p:sp>
      <p:sp>
        <p:nvSpPr>
          <p:cNvPr id="7" name="Text 5"/>
          <p:cNvSpPr/>
          <p:nvPr/>
        </p:nvSpPr>
        <p:spPr>
          <a:xfrm>
            <a:off x="837724" y="5303877"/>
            <a:ext cx="12954952" cy="1149072"/>
          </a:xfrm>
          <a:prstGeom prst="rect">
            <a:avLst/>
          </a:prstGeom>
          <a:noFill/>
          <a:ln/>
        </p:spPr>
        <p:txBody>
          <a:bodyPr wrap="square" lIns="0" tIns="0" rIns="0" bIns="0" rtlCol="0" anchor="t"/>
          <a:lstStyle/>
          <a:p>
            <a:pPr marL="0" indent="0" algn="l">
              <a:lnSpc>
                <a:spcPts val="3000"/>
              </a:lnSpc>
              <a:buNone/>
            </a:pPr>
            <a:r>
              <a:rPr lang="en-US" sz="1850" dirty="0">
                <a:solidFill>
                  <a:srgbClr val="E5E0DF"/>
                </a:solidFill>
                <a:latin typeface="Overpass" pitchFamily="34" charset="0"/>
                <a:ea typeface="Overpass" pitchFamily="34" charset="-122"/>
                <a:cs typeface="Overpass" pitchFamily="34" charset="-120"/>
              </a:rPr>
              <a:t>Diagonal Micro-Attention (DMA) identifies subtle differences between patches by focusing on the diagonal elements of the attention map. The µ-Decoder then reconstructs the image based on latent vectors, helping the model focus on micro-expression regions and perform classification.</a:t>
            </a:r>
            <a:endParaRPr lang="en-US" sz="1850" dirty="0"/>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C67A16F2-9B10-2ECB-046E-AC56084019BC}"/>
                  </a:ext>
                </a:extLst>
              </p14:cNvPr>
              <p14:cNvContentPartPr/>
              <p14:nvPr/>
            </p14:nvContentPartPr>
            <p14:xfrm>
              <a:off x="12781108" y="7838996"/>
              <a:ext cx="1782720" cy="52920"/>
            </p14:xfrm>
          </p:contentPart>
        </mc:Choice>
        <mc:Fallback>
          <p:pic>
            <p:nvPicPr>
              <p:cNvPr id="8" name="Ink 7">
                <a:extLst>
                  <a:ext uri="{FF2B5EF4-FFF2-40B4-BE49-F238E27FC236}">
                    <a16:creationId xmlns:a16="http://schemas.microsoft.com/office/drawing/2014/main" id="{C67A16F2-9B10-2ECB-046E-AC56084019BC}"/>
                  </a:ext>
                </a:extLst>
              </p:cNvPr>
              <p:cNvPicPr/>
              <p:nvPr/>
            </p:nvPicPr>
            <p:blipFill>
              <a:blip r:embed="rId4"/>
              <a:stretch>
                <a:fillRect/>
              </a:stretch>
            </p:blipFill>
            <p:spPr>
              <a:xfrm>
                <a:off x="12727108" y="7730996"/>
                <a:ext cx="189036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27BE4CCD-C396-04A3-70D8-71477DD51DE4}"/>
                  </a:ext>
                </a:extLst>
              </p14:cNvPr>
              <p14:cNvContentPartPr/>
              <p14:nvPr/>
            </p14:nvContentPartPr>
            <p14:xfrm>
              <a:off x="12924748" y="8043116"/>
              <a:ext cx="1540440" cy="12960"/>
            </p14:xfrm>
          </p:contentPart>
        </mc:Choice>
        <mc:Fallback>
          <p:pic>
            <p:nvPicPr>
              <p:cNvPr id="9" name="Ink 8">
                <a:extLst>
                  <a:ext uri="{FF2B5EF4-FFF2-40B4-BE49-F238E27FC236}">
                    <a16:creationId xmlns:a16="http://schemas.microsoft.com/office/drawing/2014/main" id="{27BE4CCD-C396-04A3-70D8-71477DD51DE4}"/>
                  </a:ext>
                </a:extLst>
              </p:cNvPr>
              <p:cNvPicPr/>
              <p:nvPr/>
            </p:nvPicPr>
            <p:blipFill>
              <a:blip r:embed="rId6"/>
              <a:stretch>
                <a:fillRect/>
              </a:stretch>
            </p:blipFill>
            <p:spPr>
              <a:xfrm>
                <a:off x="12870748" y="7935476"/>
                <a:ext cx="1648080" cy="2286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941546"/>
            <a:ext cx="10037564" cy="704017"/>
          </a:xfrm>
          <a:prstGeom prst="rect">
            <a:avLst/>
          </a:prstGeom>
          <a:noFill/>
          <a:ln/>
        </p:spPr>
        <p:txBody>
          <a:bodyPr wrap="none" lIns="0" tIns="0" rIns="0" bIns="0" rtlCol="0" anchor="t"/>
          <a:lstStyle/>
          <a:p>
            <a:pPr marL="0" indent="0" algn="l">
              <a:lnSpc>
                <a:spcPts val="5500"/>
              </a:lnSpc>
              <a:buNone/>
            </a:pPr>
            <a:r>
              <a:rPr lang="en-US" sz="4400" b="1" kern="0" spc="-133" dirty="0">
                <a:solidFill>
                  <a:srgbClr val="FFFFFF"/>
                </a:solidFill>
                <a:latin typeface="Overpass Bold" pitchFamily="34" charset="0"/>
                <a:ea typeface="Overpass Bold" pitchFamily="34" charset="-122"/>
                <a:cs typeface="Overpass Bold" pitchFamily="34" charset="-120"/>
              </a:rPr>
              <a:t>Diagonal Micro-Attention (DMA) module.</a:t>
            </a:r>
            <a:endParaRPr lang="en-US" sz="4400" dirty="0"/>
          </a:p>
        </p:txBody>
      </p:sp>
      <p:pic>
        <p:nvPicPr>
          <p:cNvPr id="3" name="Image 0" descr="preencoded.png"/>
          <p:cNvPicPr>
            <a:picLocks noChangeAspect="1"/>
          </p:cNvPicPr>
          <p:nvPr/>
        </p:nvPicPr>
        <p:blipFill>
          <a:blip r:embed="rId3"/>
          <a:stretch>
            <a:fillRect/>
          </a:stretch>
        </p:blipFill>
        <p:spPr>
          <a:xfrm>
            <a:off x="837724" y="2124313"/>
            <a:ext cx="12954952" cy="5163741"/>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E921493-A640-14E2-4D17-B687F8C228F3}"/>
                  </a:ext>
                </a:extLst>
              </p14:cNvPr>
              <p14:cNvContentPartPr/>
              <p14:nvPr/>
            </p14:nvContentPartPr>
            <p14:xfrm>
              <a:off x="12863188" y="7868876"/>
              <a:ext cx="1684440" cy="11520"/>
            </p14:xfrm>
          </p:contentPart>
        </mc:Choice>
        <mc:Fallback>
          <p:pic>
            <p:nvPicPr>
              <p:cNvPr id="4" name="Ink 3">
                <a:extLst>
                  <a:ext uri="{FF2B5EF4-FFF2-40B4-BE49-F238E27FC236}">
                    <a16:creationId xmlns:a16="http://schemas.microsoft.com/office/drawing/2014/main" id="{BE921493-A640-14E2-4D17-B687F8C228F3}"/>
                  </a:ext>
                </a:extLst>
              </p:cNvPr>
              <p:cNvPicPr/>
              <p:nvPr/>
            </p:nvPicPr>
            <p:blipFill>
              <a:blip r:embed="rId5"/>
              <a:stretch>
                <a:fillRect/>
              </a:stretch>
            </p:blipFill>
            <p:spPr>
              <a:xfrm>
                <a:off x="12809548" y="7761236"/>
                <a:ext cx="179208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7F027658-FB1B-8338-F42A-18AF569CE55F}"/>
                  </a:ext>
                </a:extLst>
              </p14:cNvPr>
              <p14:cNvContentPartPr/>
              <p14:nvPr/>
            </p14:nvContentPartPr>
            <p14:xfrm>
              <a:off x="12749788" y="8034116"/>
              <a:ext cx="1718280" cy="31680"/>
            </p14:xfrm>
          </p:contentPart>
        </mc:Choice>
        <mc:Fallback>
          <p:pic>
            <p:nvPicPr>
              <p:cNvPr id="5" name="Ink 4">
                <a:extLst>
                  <a:ext uri="{FF2B5EF4-FFF2-40B4-BE49-F238E27FC236}">
                    <a16:creationId xmlns:a16="http://schemas.microsoft.com/office/drawing/2014/main" id="{7F027658-FB1B-8338-F42A-18AF569CE55F}"/>
                  </a:ext>
                </a:extLst>
              </p:cNvPr>
              <p:cNvPicPr/>
              <p:nvPr/>
            </p:nvPicPr>
            <p:blipFill>
              <a:blip r:embed="rId7"/>
              <a:stretch>
                <a:fillRect/>
              </a:stretch>
            </p:blipFill>
            <p:spPr>
              <a:xfrm>
                <a:off x="12696148" y="7926476"/>
                <a:ext cx="1825920" cy="24732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76299"/>
          </a:xfrm>
          <a:prstGeom prst="rect">
            <a:avLst/>
          </a:prstGeom>
        </p:spPr>
      </p:pic>
      <p:sp>
        <p:nvSpPr>
          <p:cNvPr id="3" name="Text 0"/>
          <p:cNvSpPr/>
          <p:nvPr/>
        </p:nvSpPr>
        <p:spPr>
          <a:xfrm>
            <a:off x="777359" y="3388162"/>
            <a:ext cx="13075682" cy="1306354"/>
          </a:xfrm>
          <a:prstGeom prst="rect">
            <a:avLst/>
          </a:prstGeom>
          <a:noFill/>
          <a:ln/>
        </p:spPr>
        <p:txBody>
          <a:bodyPr wrap="square" lIns="0" tIns="0" rIns="0" bIns="0" rtlCol="0" anchor="t"/>
          <a:lstStyle/>
          <a:p>
            <a:pPr marL="0" indent="0" algn="l">
              <a:lnSpc>
                <a:spcPts val="5100"/>
              </a:lnSpc>
              <a:buNone/>
            </a:pPr>
            <a:r>
              <a:rPr lang="en-US" sz="4100" b="1" kern="0" spc="-123" dirty="0">
                <a:solidFill>
                  <a:srgbClr val="FFFFFF"/>
                </a:solidFill>
                <a:latin typeface="Overpass Bold" pitchFamily="34" charset="0"/>
                <a:ea typeface="Overpass Bold" pitchFamily="34" charset="-122"/>
                <a:cs typeface="Overpass Bold" pitchFamily="34" charset="-120"/>
              </a:rPr>
              <a:t>Loss Functions: Reconstruction and Contextual Agreement</a:t>
            </a:r>
            <a:endParaRPr lang="en-US" sz="4100" dirty="0"/>
          </a:p>
        </p:txBody>
      </p:sp>
      <p:sp>
        <p:nvSpPr>
          <p:cNvPr id="4" name="Shape 1"/>
          <p:cNvSpPr/>
          <p:nvPr/>
        </p:nvSpPr>
        <p:spPr>
          <a:xfrm>
            <a:off x="777359" y="5027652"/>
            <a:ext cx="6426875" cy="1629728"/>
          </a:xfrm>
          <a:prstGeom prst="roundRect">
            <a:avLst>
              <a:gd name="adj" fmla="val 5724"/>
            </a:avLst>
          </a:prstGeom>
          <a:solidFill>
            <a:srgbClr val="7E023C"/>
          </a:solidFill>
          <a:ln w="7620">
            <a:solidFill>
              <a:srgbClr val="971B55"/>
            </a:solidFill>
            <a:prstDash val="solid"/>
          </a:ln>
        </p:spPr>
        <p:txBody>
          <a:bodyPr/>
          <a:lstStyle/>
          <a:p>
            <a:endParaRPr lang="en-IN"/>
          </a:p>
        </p:txBody>
      </p:sp>
      <p:sp>
        <p:nvSpPr>
          <p:cNvPr id="5" name="Text 2"/>
          <p:cNvSpPr/>
          <p:nvPr/>
        </p:nvSpPr>
        <p:spPr>
          <a:xfrm>
            <a:off x="1007031" y="5257324"/>
            <a:ext cx="2797254" cy="32658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Overpass Bold" pitchFamily="34" charset="0"/>
                <a:ea typeface="Overpass Bold" pitchFamily="34" charset="-122"/>
                <a:cs typeface="Overpass Bold" pitchFamily="34" charset="-120"/>
              </a:rPr>
              <a:t>Reconstruction Loss (Lr)</a:t>
            </a:r>
            <a:endParaRPr lang="en-US" sz="2050" dirty="0"/>
          </a:p>
        </p:txBody>
      </p:sp>
      <p:sp>
        <p:nvSpPr>
          <p:cNvPr id="6" name="Text 3"/>
          <p:cNvSpPr/>
          <p:nvPr/>
        </p:nvSpPr>
        <p:spPr>
          <a:xfrm>
            <a:off x="1007031" y="5717143"/>
            <a:ext cx="5967532" cy="710565"/>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Ensures accurate reconstruction of input images, maintaining essential details.</a:t>
            </a:r>
            <a:endParaRPr lang="en-US" sz="1700" dirty="0"/>
          </a:p>
        </p:txBody>
      </p:sp>
      <p:sp>
        <p:nvSpPr>
          <p:cNvPr id="7" name="Shape 4"/>
          <p:cNvSpPr/>
          <p:nvPr/>
        </p:nvSpPr>
        <p:spPr>
          <a:xfrm>
            <a:off x="7426285" y="5027652"/>
            <a:ext cx="6426875" cy="1629728"/>
          </a:xfrm>
          <a:prstGeom prst="roundRect">
            <a:avLst>
              <a:gd name="adj" fmla="val 5724"/>
            </a:avLst>
          </a:prstGeom>
          <a:solidFill>
            <a:srgbClr val="7E023C"/>
          </a:solidFill>
          <a:ln w="7620">
            <a:solidFill>
              <a:srgbClr val="971B55"/>
            </a:solidFill>
            <a:prstDash val="solid"/>
          </a:ln>
        </p:spPr>
        <p:txBody>
          <a:bodyPr/>
          <a:lstStyle/>
          <a:p>
            <a:endParaRPr lang="en-IN"/>
          </a:p>
        </p:txBody>
      </p:sp>
      <p:sp>
        <p:nvSpPr>
          <p:cNvPr id="8" name="Text 5"/>
          <p:cNvSpPr/>
          <p:nvPr/>
        </p:nvSpPr>
        <p:spPr>
          <a:xfrm>
            <a:off x="7655957" y="5257324"/>
            <a:ext cx="3962519" cy="32658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Overpass Bold" pitchFamily="34" charset="0"/>
                <a:ea typeface="Overpass Bold" pitchFamily="34" charset="-122"/>
                <a:cs typeface="Overpass Bold" pitchFamily="34" charset="-120"/>
              </a:rPr>
              <a:t>Contextual Agreement Loss (Lagg)</a:t>
            </a:r>
            <a:endParaRPr lang="en-US" sz="2050" dirty="0"/>
          </a:p>
        </p:txBody>
      </p:sp>
      <p:sp>
        <p:nvSpPr>
          <p:cNvPr id="9" name="Text 6"/>
          <p:cNvSpPr/>
          <p:nvPr/>
        </p:nvSpPr>
        <p:spPr>
          <a:xfrm>
            <a:off x="7655957" y="5717143"/>
            <a:ext cx="5967532" cy="710565"/>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Forces the model to focus on meaningful patches, filtering out irrelevant information.</a:t>
            </a:r>
            <a:endParaRPr lang="en-US" sz="1700" dirty="0"/>
          </a:p>
        </p:txBody>
      </p:sp>
      <p:sp>
        <p:nvSpPr>
          <p:cNvPr id="10" name="Text 7"/>
          <p:cNvSpPr/>
          <p:nvPr/>
        </p:nvSpPr>
        <p:spPr>
          <a:xfrm>
            <a:off x="777359" y="6907173"/>
            <a:ext cx="13075682" cy="710565"/>
          </a:xfrm>
          <a:prstGeom prst="rect">
            <a:avLst/>
          </a:prstGeom>
          <a:noFill/>
          <a:ln/>
        </p:spPr>
        <p:txBody>
          <a:bodyPr wrap="square" lIns="0" tIns="0" rIns="0" bIns="0" rtlCol="0" anchor="t"/>
          <a:lstStyle/>
          <a:p>
            <a:pPr marL="0" indent="0" algn="l">
              <a:lnSpc>
                <a:spcPts val="2750"/>
              </a:lnSpc>
              <a:buNone/>
            </a:pPr>
            <a:r>
              <a:rPr lang="en-US" sz="1700" dirty="0">
                <a:solidFill>
                  <a:srgbClr val="E5E0DF"/>
                </a:solidFill>
                <a:latin typeface="Overpass" pitchFamily="34" charset="0"/>
                <a:ea typeface="Overpass" pitchFamily="34" charset="-122"/>
                <a:cs typeface="Overpass" pitchFamily="34" charset="-120"/>
              </a:rPr>
              <a:t>The model uses two key loss functions. Reconstruction Loss (Lr) ensures accurate reconstruction of input images, while Contextual Agreement Loss (Lagg) forces the model to focus on meaningful patches, filtering out irrelevant information.</a:t>
            </a:r>
            <a:endParaRPr lang="en-US" sz="1700" dirty="0"/>
          </a:p>
        </p:txBody>
      </p:sp>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B6211E98-B425-8613-B87C-98967BDA8E28}"/>
                  </a:ext>
                </a:extLst>
              </p14:cNvPr>
              <p14:cNvContentPartPr/>
              <p14:nvPr/>
            </p14:nvContentPartPr>
            <p14:xfrm>
              <a:off x="12883348" y="7859516"/>
              <a:ext cx="1613520" cy="10800"/>
            </p14:xfrm>
          </p:contentPart>
        </mc:Choice>
        <mc:Fallback>
          <p:pic>
            <p:nvPicPr>
              <p:cNvPr id="12" name="Ink 11">
                <a:extLst>
                  <a:ext uri="{FF2B5EF4-FFF2-40B4-BE49-F238E27FC236}">
                    <a16:creationId xmlns:a16="http://schemas.microsoft.com/office/drawing/2014/main" id="{B6211E98-B425-8613-B87C-98967BDA8E28}"/>
                  </a:ext>
                </a:extLst>
              </p:cNvPr>
              <p:cNvPicPr/>
              <p:nvPr/>
            </p:nvPicPr>
            <p:blipFill>
              <a:blip r:embed="rId5"/>
              <a:stretch>
                <a:fillRect/>
              </a:stretch>
            </p:blipFill>
            <p:spPr>
              <a:xfrm>
                <a:off x="12829348" y="7751516"/>
                <a:ext cx="172116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3" name="Ink 12">
                <a:extLst>
                  <a:ext uri="{FF2B5EF4-FFF2-40B4-BE49-F238E27FC236}">
                    <a16:creationId xmlns:a16="http://schemas.microsoft.com/office/drawing/2014/main" id="{FA772011-4764-53DC-891E-15CCAC97E99A}"/>
                  </a:ext>
                </a:extLst>
              </p14:cNvPr>
              <p14:cNvContentPartPr/>
              <p14:nvPr/>
            </p14:nvContentPartPr>
            <p14:xfrm>
              <a:off x="12842668" y="8023316"/>
              <a:ext cx="1710720" cy="11880"/>
            </p14:xfrm>
          </p:contentPart>
        </mc:Choice>
        <mc:Fallback>
          <p:pic>
            <p:nvPicPr>
              <p:cNvPr id="13" name="Ink 12">
                <a:extLst>
                  <a:ext uri="{FF2B5EF4-FFF2-40B4-BE49-F238E27FC236}">
                    <a16:creationId xmlns:a16="http://schemas.microsoft.com/office/drawing/2014/main" id="{FA772011-4764-53DC-891E-15CCAC97E99A}"/>
                  </a:ext>
                </a:extLst>
              </p:cNvPr>
              <p:cNvPicPr/>
              <p:nvPr/>
            </p:nvPicPr>
            <p:blipFill>
              <a:blip r:embed="rId7"/>
              <a:stretch>
                <a:fillRect/>
              </a:stretch>
            </p:blipFill>
            <p:spPr>
              <a:xfrm>
                <a:off x="12789028" y="7915316"/>
                <a:ext cx="1818360" cy="22752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TotalTime>
  <Words>751</Words>
  <Application>Microsoft Office PowerPoint</Application>
  <PresentationFormat>Custom</PresentationFormat>
  <Paragraphs>78</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Overpass Bold</vt:lpstr>
      <vt:lpstr>Overpass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Prince Kushwaha</cp:lastModifiedBy>
  <cp:revision>2</cp:revision>
  <dcterms:created xsi:type="dcterms:W3CDTF">2025-03-21T15:18:15Z</dcterms:created>
  <dcterms:modified xsi:type="dcterms:W3CDTF">2025-03-21T15:30:23Z</dcterms:modified>
</cp:coreProperties>
</file>